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56" r:id="rId5"/>
  </p:sldMasterIdLst>
  <p:notesMasterIdLst>
    <p:notesMasterId r:id="rId67"/>
  </p:notesMasterIdLst>
  <p:handoutMasterIdLst>
    <p:handoutMasterId r:id="rId68"/>
  </p:handoutMasterIdLst>
  <p:sldIdLst>
    <p:sldId id="394" r:id="rId6"/>
    <p:sldId id="428" r:id="rId7"/>
    <p:sldId id="508" r:id="rId8"/>
    <p:sldId id="512" r:id="rId9"/>
    <p:sldId id="511" r:id="rId10"/>
    <p:sldId id="505" r:id="rId11"/>
    <p:sldId id="509" r:id="rId12"/>
    <p:sldId id="510" r:id="rId13"/>
    <p:sldId id="506" r:id="rId14"/>
    <p:sldId id="507" r:id="rId15"/>
    <p:sldId id="513" r:id="rId16"/>
    <p:sldId id="429" r:id="rId17"/>
    <p:sldId id="397" r:id="rId18"/>
    <p:sldId id="398" r:id="rId19"/>
    <p:sldId id="403" r:id="rId20"/>
    <p:sldId id="400" r:id="rId21"/>
    <p:sldId id="401" r:id="rId22"/>
    <p:sldId id="458" r:id="rId23"/>
    <p:sldId id="515" r:id="rId24"/>
    <p:sldId id="459" r:id="rId25"/>
    <p:sldId id="457" r:id="rId26"/>
    <p:sldId id="474" r:id="rId27"/>
    <p:sldId id="473" r:id="rId28"/>
    <p:sldId id="462" r:id="rId29"/>
    <p:sldId id="460" r:id="rId30"/>
    <p:sldId id="461" r:id="rId31"/>
    <p:sldId id="434" r:id="rId32"/>
    <p:sldId id="463" r:id="rId33"/>
    <p:sldId id="455" r:id="rId34"/>
    <p:sldId id="470" r:id="rId35"/>
    <p:sldId id="475" r:id="rId36"/>
    <p:sldId id="476" r:id="rId37"/>
    <p:sldId id="477" r:id="rId38"/>
    <p:sldId id="484" r:id="rId39"/>
    <p:sldId id="478" r:id="rId40"/>
    <p:sldId id="479" r:id="rId41"/>
    <p:sldId id="480" r:id="rId42"/>
    <p:sldId id="481" r:id="rId43"/>
    <p:sldId id="482" r:id="rId44"/>
    <p:sldId id="483" r:id="rId45"/>
    <p:sldId id="471" r:id="rId46"/>
    <p:sldId id="464" r:id="rId47"/>
    <p:sldId id="465" r:id="rId48"/>
    <p:sldId id="466" r:id="rId49"/>
    <p:sldId id="467" r:id="rId50"/>
    <p:sldId id="468" r:id="rId51"/>
    <p:sldId id="469" r:id="rId52"/>
    <p:sldId id="533" r:id="rId53"/>
    <p:sldId id="524" r:id="rId54"/>
    <p:sldId id="527" r:id="rId55"/>
    <p:sldId id="528" r:id="rId56"/>
    <p:sldId id="529" r:id="rId57"/>
    <p:sldId id="525" r:id="rId58"/>
    <p:sldId id="492" r:id="rId59"/>
    <p:sldId id="526" r:id="rId60"/>
    <p:sldId id="498" r:id="rId61"/>
    <p:sldId id="499" r:id="rId62"/>
    <p:sldId id="500" r:id="rId63"/>
    <p:sldId id="540" r:id="rId64"/>
    <p:sldId id="503" r:id="rId65"/>
    <p:sldId id="504" r:id="rId66"/>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94"/>
            <p14:sldId id="428"/>
            <p14:sldId id="508"/>
            <p14:sldId id="512"/>
            <p14:sldId id="511"/>
            <p14:sldId id="505"/>
            <p14:sldId id="509"/>
            <p14:sldId id="510"/>
            <p14:sldId id="506"/>
            <p14:sldId id="507"/>
            <p14:sldId id="513"/>
            <p14:sldId id="429"/>
            <p14:sldId id="397"/>
            <p14:sldId id="398"/>
            <p14:sldId id="403"/>
            <p14:sldId id="400"/>
            <p14:sldId id="401"/>
            <p14:sldId id="458"/>
            <p14:sldId id="515"/>
            <p14:sldId id="459"/>
            <p14:sldId id="457"/>
            <p14:sldId id="474"/>
            <p14:sldId id="473"/>
            <p14:sldId id="462"/>
            <p14:sldId id="460"/>
            <p14:sldId id="461"/>
            <p14:sldId id="434"/>
            <p14:sldId id="463"/>
            <p14:sldId id="455"/>
            <p14:sldId id="470"/>
            <p14:sldId id="475"/>
            <p14:sldId id="476"/>
            <p14:sldId id="477"/>
            <p14:sldId id="484"/>
            <p14:sldId id="478"/>
            <p14:sldId id="479"/>
            <p14:sldId id="480"/>
            <p14:sldId id="481"/>
            <p14:sldId id="482"/>
            <p14:sldId id="483"/>
            <p14:sldId id="471"/>
            <p14:sldId id="464"/>
            <p14:sldId id="465"/>
            <p14:sldId id="466"/>
            <p14:sldId id="467"/>
            <p14:sldId id="468"/>
            <p14:sldId id="469"/>
            <p14:sldId id="533"/>
            <p14:sldId id="524"/>
            <p14:sldId id="527"/>
            <p14:sldId id="528"/>
            <p14:sldId id="529"/>
            <p14:sldId id="525"/>
            <p14:sldId id="492"/>
            <p14:sldId id="526"/>
            <p14:sldId id="498"/>
            <p14:sldId id="499"/>
            <p14:sldId id="500"/>
            <p14:sldId id="540"/>
            <p14:sldId id="503"/>
            <p14:sldId id="50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E9695"/>
    <a:srgbClr val="DF6752"/>
    <a:srgbClr val="9DBB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79683" autoAdjust="0"/>
  </p:normalViewPr>
  <p:slideViewPr>
    <p:cSldViewPr snapToGrid="0" snapToObjects="1">
      <p:cViewPr>
        <p:scale>
          <a:sx n="85" d="100"/>
          <a:sy n="85" d="100"/>
        </p:scale>
        <p:origin x="48" y="279"/>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C13A88-E88C-4A05-8429-992038053BB4}" type="doc">
      <dgm:prSet loTypeId="urn:microsoft.com/office/officeart/2005/8/layout/hProcess9" loCatId="process" qsTypeId="urn:microsoft.com/office/officeart/2005/8/quickstyle/3d1" qsCatId="3D" csTypeId="urn:microsoft.com/office/officeart/2005/8/colors/accent0_1" csCatId="mainScheme" phldr="1"/>
      <dgm:spPr/>
    </dgm:pt>
    <dgm:pt modelId="{AF1BDDA8-F3E8-489E-9343-F068FCC52C2F}">
      <dgm:prSet phldrT="[Tekst]"/>
      <dgm:spPr/>
      <dgm:t>
        <a:bodyPr/>
        <a:lstStyle/>
        <a:p>
          <a:r>
            <a:rPr lang="en-GB" dirty="0"/>
            <a:t>Problem Analysis</a:t>
          </a:r>
        </a:p>
      </dgm:t>
    </dgm:pt>
    <dgm:pt modelId="{71E2C886-B4E0-403D-A794-97239A40E53D}" type="parTrans" cxnId="{57510D53-F4C2-4D4D-BDA0-9B9BEFB0A64A}">
      <dgm:prSet/>
      <dgm:spPr/>
      <dgm:t>
        <a:bodyPr/>
        <a:lstStyle/>
        <a:p>
          <a:endParaRPr lang="en-GB"/>
        </a:p>
      </dgm:t>
    </dgm:pt>
    <dgm:pt modelId="{F35291AB-AC43-4887-8A33-C9E13838CEBD}" type="sibTrans" cxnId="{57510D53-F4C2-4D4D-BDA0-9B9BEFB0A64A}">
      <dgm:prSet/>
      <dgm:spPr/>
      <dgm:t>
        <a:bodyPr/>
        <a:lstStyle/>
        <a:p>
          <a:endParaRPr lang="en-GB"/>
        </a:p>
      </dgm:t>
    </dgm:pt>
    <dgm:pt modelId="{C9D9FF31-D137-45E6-A5E7-79B8A2D36827}">
      <dgm:prSet phldrT="[Tekst]"/>
      <dgm:spPr/>
      <dgm:t>
        <a:bodyPr/>
        <a:lstStyle/>
        <a:p>
          <a:r>
            <a:rPr lang="en-GB" dirty="0"/>
            <a:t>Problem Solving</a:t>
          </a:r>
        </a:p>
      </dgm:t>
    </dgm:pt>
    <dgm:pt modelId="{0122D587-A1DC-4F63-A988-E40A8D7779C7}" type="parTrans" cxnId="{AE24AF00-E414-4ADC-8B3B-82AE5CA22F95}">
      <dgm:prSet/>
      <dgm:spPr/>
      <dgm:t>
        <a:bodyPr/>
        <a:lstStyle/>
        <a:p>
          <a:endParaRPr lang="en-GB"/>
        </a:p>
      </dgm:t>
    </dgm:pt>
    <dgm:pt modelId="{253968CD-15BC-4762-81BA-03D8D6A199A3}" type="sibTrans" cxnId="{AE24AF00-E414-4ADC-8B3B-82AE5CA22F95}">
      <dgm:prSet/>
      <dgm:spPr/>
      <dgm:t>
        <a:bodyPr/>
        <a:lstStyle/>
        <a:p>
          <a:endParaRPr lang="en-GB"/>
        </a:p>
      </dgm:t>
    </dgm:pt>
    <dgm:pt modelId="{4D0D0777-8018-4641-941C-52EF393F11E4}">
      <dgm:prSet phldrT="[Tekst]"/>
      <dgm:spPr/>
      <dgm:t>
        <a:bodyPr/>
        <a:lstStyle/>
        <a:p>
          <a:r>
            <a:rPr lang="en-GB" dirty="0"/>
            <a:t>Project Report</a:t>
          </a:r>
        </a:p>
      </dgm:t>
    </dgm:pt>
    <dgm:pt modelId="{6A43F76A-6E35-4C45-B726-D29E2F451764}" type="parTrans" cxnId="{4DA5255A-A993-45FE-92D4-E934D374F257}">
      <dgm:prSet/>
      <dgm:spPr/>
      <dgm:t>
        <a:bodyPr/>
        <a:lstStyle/>
        <a:p>
          <a:endParaRPr lang="en-GB"/>
        </a:p>
      </dgm:t>
    </dgm:pt>
    <dgm:pt modelId="{B4871500-82B1-4F76-8FF9-432706E3A064}" type="sibTrans" cxnId="{4DA5255A-A993-45FE-92D4-E934D374F257}">
      <dgm:prSet/>
      <dgm:spPr/>
      <dgm:t>
        <a:bodyPr/>
        <a:lstStyle/>
        <a:p>
          <a:endParaRPr lang="en-GB"/>
        </a:p>
      </dgm:t>
    </dgm:pt>
    <dgm:pt modelId="{1B1A68A9-A92B-4E5D-9FBB-686E350532E4}" type="pres">
      <dgm:prSet presAssocID="{5EC13A88-E88C-4A05-8429-992038053BB4}" presName="CompostProcess" presStyleCnt="0">
        <dgm:presLayoutVars>
          <dgm:dir/>
          <dgm:resizeHandles val="exact"/>
        </dgm:presLayoutVars>
      </dgm:prSet>
      <dgm:spPr/>
    </dgm:pt>
    <dgm:pt modelId="{350D8438-35CD-44AE-B22A-AB5D34AAFB3D}" type="pres">
      <dgm:prSet presAssocID="{5EC13A88-E88C-4A05-8429-992038053BB4}" presName="arrow" presStyleLbl="bgShp" presStyleIdx="0" presStyleCnt="1" custLinFactNeighborX="-29" custLinFactNeighborY="7476"/>
      <dgm:spPr/>
    </dgm:pt>
    <dgm:pt modelId="{5A6B05A7-2D0D-4673-A70A-9891206207DF}" type="pres">
      <dgm:prSet presAssocID="{5EC13A88-E88C-4A05-8429-992038053BB4}" presName="linearProcess" presStyleCnt="0"/>
      <dgm:spPr/>
    </dgm:pt>
    <dgm:pt modelId="{5837DD3D-8E3B-4423-853D-DE5CE827A647}" type="pres">
      <dgm:prSet presAssocID="{AF1BDDA8-F3E8-489E-9343-F068FCC52C2F}" presName="textNode" presStyleLbl="node1" presStyleIdx="0" presStyleCnt="3">
        <dgm:presLayoutVars>
          <dgm:bulletEnabled val="1"/>
        </dgm:presLayoutVars>
      </dgm:prSet>
      <dgm:spPr/>
      <dgm:t>
        <a:bodyPr/>
        <a:lstStyle/>
        <a:p>
          <a:endParaRPr lang="da-DK"/>
        </a:p>
      </dgm:t>
    </dgm:pt>
    <dgm:pt modelId="{7EF5E5E3-A4B3-40AB-B8C1-1B87CAC6EEA1}" type="pres">
      <dgm:prSet presAssocID="{F35291AB-AC43-4887-8A33-C9E13838CEBD}" presName="sibTrans" presStyleCnt="0"/>
      <dgm:spPr/>
    </dgm:pt>
    <dgm:pt modelId="{A7BBA4ED-E4B9-4089-8BB8-E85FBBCB8D90}" type="pres">
      <dgm:prSet presAssocID="{C9D9FF31-D137-45E6-A5E7-79B8A2D36827}" presName="textNode" presStyleLbl="node1" presStyleIdx="1" presStyleCnt="3">
        <dgm:presLayoutVars>
          <dgm:bulletEnabled val="1"/>
        </dgm:presLayoutVars>
      </dgm:prSet>
      <dgm:spPr/>
      <dgm:t>
        <a:bodyPr/>
        <a:lstStyle/>
        <a:p>
          <a:endParaRPr lang="da-DK"/>
        </a:p>
      </dgm:t>
    </dgm:pt>
    <dgm:pt modelId="{51DB56DC-97D4-40BB-8887-EEAA26AD6683}" type="pres">
      <dgm:prSet presAssocID="{253968CD-15BC-4762-81BA-03D8D6A199A3}" presName="sibTrans" presStyleCnt="0"/>
      <dgm:spPr/>
    </dgm:pt>
    <dgm:pt modelId="{906304D4-DAC3-429B-AB82-A2A79CD702A7}" type="pres">
      <dgm:prSet presAssocID="{4D0D0777-8018-4641-941C-52EF393F11E4}" presName="textNode" presStyleLbl="node1" presStyleIdx="2" presStyleCnt="3">
        <dgm:presLayoutVars>
          <dgm:bulletEnabled val="1"/>
        </dgm:presLayoutVars>
      </dgm:prSet>
      <dgm:spPr/>
      <dgm:t>
        <a:bodyPr/>
        <a:lstStyle/>
        <a:p>
          <a:endParaRPr lang="da-DK"/>
        </a:p>
      </dgm:t>
    </dgm:pt>
  </dgm:ptLst>
  <dgm:cxnLst>
    <dgm:cxn modelId="{4DA5255A-A993-45FE-92D4-E934D374F257}" srcId="{5EC13A88-E88C-4A05-8429-992038053BB4}" destId="{4D0D0777-8018-4641-941C-52EF393F11E4}" srcOrd="2" destOrd="0" parTransId="{6A43F76A-6E35-4C45-B726-D29E2F451764}" sibTransId="{B4871500-82B1-4F76-8FF9-432706E3A064}"/>
    <dgm:cxn modelId="{57510D53-F4C2-4D4D-BDA0-9B9BEFB0A64A}" srcId="{5EC13A88-E88C-4A05-8429-992038053BB4}" destId="{AF1BDDA8-F3E8-489E-9343-F068FCC52C2F}" srcOrd="0" destOrd="0" parTransId="{71E2C886-B4E0-403D-A794-97239A40E53D}" sibTransId="{F35291AB-AC43-4887-8A33-C9E13838CEBD}"/>
    <dgm:cxn modelId="{6C4B472F-5B84-410C-881A-666AB7442F98}" type="presOf" srcId="{C9D9FF31-D137-45E6-A5E7-79B8A2D36827}" destId="{A7BBA4ED-E4B9-4089-8BB8-E85FBBCB8D90}" srcOrd="0" destOrd="0" presId="urn:microsoft.com/office/officeart/2005/8/layout/hProcess9"/>
    <dgm:cxn modelId="{61D23178-BBF6-4900-9645-A7C478A5BB6D}" type="presOf" srcId="{4D0D0777-8018-4641-941C-52EF393F11E4}" destId="{906304D4-DAC3-429B-AB82-A2A79CD702A7}" srcOrd="0" destOrd="0" presId="urn:microsoft.com/office/officeart/2005/8/layout/hProcess9"/>
    <dgm:cxn modelId="{AE24AF00-E414-4ADC-8B3B-82AE5CA22F95}" srcId="{5EC13A88-E88C-4A05-8429-992038053BB4}" destId="{C9D9FF31-D137-45E6-A5E7-79B8A2D36827}" srcOrd="1" destOrd="0" parTransId="{0122D587-A1DC-4F63-A988-E40A8D7779C7}" sibTransId="{253968CD-15BC-4762-81BA-03D8D6A199A3}"/>
    <dgm:cxn modelId="{228ED533-0BC7-4BF8-B5B8-DB14B153E9C1}" type="presOf" srcId="{5EC13A88-E88C-4A05-8429-992038053BB4}" destId="{1B1A68A9-A92B-4E5D-9FBB-686E350532E4}" srcOrd="0" destOrd="0" presId="urn:microsoft.com/office/officeart/2005/8/layout/hProcess9"/>
    <dgm:cxn modelId="{7D43A9B0-47DF-456B-8D78-32CD3297B870}" type="presOf" srcId="{AF1BDDA8-F3E8-489E-9343-F068FCC52C2F}" destId="{5837DD3D-8E3B-4423-853D-DE5CE827A647}" srcOrd="0" destOrd="0" presId="urn:microsoft.com/office/officeart/2005/8/layout/hProcess9"/>
    <dgm:cxn modelId="{3E8AD760-304F-47B5-ABE3-E036F7A36A5C}" type="presParOf" srcId="{1B1A68A9-A92B-4E5D-9FBB-686E350532E4}" destId="{350D8438-35CD-44AE-B22A-AB5D34AAFB3D}" srcOrd="0" destOrd="0" presId="urn:microsoft.com/office/officeart/2005/8/layout/hProcess9"/>
    <dgm:cxn modelId="{24F8F197-9D34-4D1B-98C7-0FB7B0CB2C18}" type="presParOf" srcId="{1B1A68A9-A92B-4E5D-9FBB-686E350532E4}" destId="{5A6B05A7-2D0D-4673-A70A-9891206207DF}" srcOrd="1" destOrd="0" presId="urn:microsoft.com/office/officeart/2005/8/layout/hProcess9"/>
    <dgm:cxn modelId="{53C8A32A-5D2C-4E31-8AFA-EC4BC4B06FC5}" type="presParOf" srcId="{5A6B05A7-2D0D-4673-A70A-9891206207DF}" destId="{5837DD3D-8E3B-4423-853D-DE5CE827A647}" srcOrd="0" destOrd="0" presId="urn:microsoft.com/office/officeart/2005/8/layout/hProcess9"/>
    <dgm:cxn modelId="{3DC2F6C5-F95F-402B-93BE-EFB48961F61D}" type="presParOf" srcId="{5A6B05A7-2D0D-4673-A70A-9891206207DF}" destId="{7EF5E5E3-A4B3-40AB-B8C1-1B87CAC6EEA1}" srcOrd="1" destOrd="0" presId="urn:microsoft.com/office/officeart/2005/8/layout/hProcess9"/>
    <dgm:cxn modelId="{4C43A8FA-AECF-443A-9574-26C301DC9657}" type="presParOf" srcId="{5A6B05A7-2D0D-4673-A70A-9891206207DF}" destId="{A7BBA4ED-E4B9-4089-8BB8-E85FBBCB8D90}" srcOrd="2" destOrd="0" presId="urn:microsoft.com/office/officeart/2005/8/layout/hProcess9"/>
    <dgm:cxn modelId="{3D5BFB63-E3FD-4BCA-84A8-C0F005B2759A}" type="presParOf" srcId="{5A6B05A7-2D0D-4673-A70A-9891206207DF}" destId="{51DB56DC-97D4-40BB-8887-EEAA26AD6683}" srcOrd="3" destOrd="0" presId="urn:microsoft.com/office/officeart/2005/8/layout/hProcess9"/>
    <dgm:cxn modelId="{72E9B8BC-D0E5-4432-B60D-88B33CA1BC82}" type="presParOf" srcId="{5A6B05A7-2D0D-4673-A70A-9891206207DF}" destId="{906304D4-DAC3-429B-AB82-A2A79CD702A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D441BC-8C4B-4260-8F4F-07573478FACF}" type="doc">
      <dgm:prSet loTypeId="urn:microsoft.com/office/officeart/2005/8/layout/balance1" loCatId="relationship" qsTypeId="urn:microsoft.com/office/officeart/2005/8/quickstyle/3d2" qsCatId="3D" csTypeId="urn:microsoft.com/office/officeart/2005/8/colors/accent6_4" csCatId="accent6" phldr="1"/>
      <dgm:spPr/>
      <dgm:t>
        <a:bodyPr/>
        <a:lstStyle/>
        <a:p>
          <a:endParaRPr lang="en-GB"/>
        </a:p>
      </dgm:t>
    </dgm:pt>
    <dgm:pt modelId="{D352F891-A4B0-45CF-8CDE-113BD60DDEE0}">
      <dgm:prSet phldrT="[Text]"/>
      <dgm:spPr>
        <a:solidFill>
          <a:srgbClr val="FFC000"/>
        </a:solidFill>
      </dgm:spPr>
      <dgm:t>
        <a:bodyPr/>
        <a:lstStyle/>
        <a:p>
          <a:r>
            <a:rPr lang="en-GB" dirty="0"/>
            <a:t>Big data</a:t>
          </a:r>
        </a:p>
      </dgm:t>
    </dgm:pt>
    <dgm:pt modelId="{1F2EDD1F-7EA4-42B8-B15E-EBBC7ACFEE20}" type="parTrans" cxnId="{C38BF1EC-D67D-4156-B126-8D2F78E72660}">
      <dgm:prSet/>
      <dgm:spPr/>
      <dgm:t>
        <a:bodyPr/>
        <a:lstStyle/>
        <a:p>
          <a:endParaRPr lang="en-GB"/>
        </a:p>
      </dgm:t>
    </dgm:pt>
    <dgm:pt modelId="{7D427C8C-D0C7-4DBE-A947-B4162A6CD71B}" type="sibTrans" cxnId="{C38BF1EC-D67D-4156-B126-8D2F78E72660}">
      <dgm:prSet/>
      <dgm:spPr/>
      <dgm:t>
        <a:bodyPr/>
        <a:lstStyle/>
        <a:p>
          <a:endParaRPr lang="en-GB"/>
        </a:p>
      </dgm:t>
    </dgm:pt>
    <dgm:pt modelId="{628C09BE-9296-4E1F-9B12-17A5413FA482}">
      <dgm:prSet phldrT="[Text]"/>
      <dgm:spPr>
        <a:solidFill>
          <a:srgbClr val="FFC000"/>
        </a:solidFill>
      </dgm:spPr>
      <dgm:t>
        <a:bodyPr/>
        <a:lstStyle/>
        <a:p>
          <a:r>
            <a:rPr lang="en-GB" dirty="0">
              <a:solidFill>
                <a:schemeClr val="tx1"/>
              </a:solidFill>
            </a:rPr>
            <a:t>Meta-data</a:t>
          </a:r>
        </a:p>
      </dgm:t>
    </dgm:pt>
    <dgm:pt modelId="{D5264EAB-2B94-47B7-A5F6-2755831194C5}" type="parTrans" cxnId="{19EDA365-485B-4C89-87DA-F28D021E3709}">
      <dgm:prSet/>
      <dgm:spPr/>
      <dgm:t>
        <a:bodyPr/>
        <a:lstStyle/>
        <a:p>
          <a:endParaRPr lang="en-GB"/>
        </a:p>
      </dgm:t>
    </dgm:pt>
    <dgm:pt modelId="{A4424B70-8D3B-4B0E-BC23-01A0EFBA2182}" type="sibTrans" cxnId="{19EDA365-485B-4C89-87DA-F28D021E3709}">
      <dgm:prSet/>
      <dgm:spPr/>
      <dgm:t>
        <a:bodyPr/>
        <a:lstStyle/>
        <a:p>
          <a:endParaRPr lang="en-GB"/>
        </a:p>
      </dgm:t>
    </dgm:pt>
    <dgm:pt modelId="{D8217DD4-3138-46E0-81D1-794DD32570A3}">
      <dgm:prSet phldrT="[Text]"/>
      <dgm:spPr>
        <a:solidFill>
          <a:srgbClr val="FFC000"/>
        </a:solidFill>
      </dgm:spPr>
      <dgm:t>
        <a:bodyPr/>
        <a:lstStyle/>
        <a:p>
          <a:r>
            <a:rPr lang="en-GB" dirty="0">
              <a:solidFill>
                <a:schemeClr val="tx1"/>
              </a:solidFill>
            </a:rPr>
            <a:t>Quantitative</a:t>
          </a:r>
        </a:p>
      </dgm:t>
    </dgm:pt>
    <dgm:pt modelId="{D06E0D9B-B77E-4BC0-A7F0-B6B5C66BDF80}" type="parTrans" cxnId="{3210C774-A7E8-45CC-8A0C-C50238FB5269}">
      <dgm:prSet/>
      <dgm:spPr/>
      <dgm:t>
        <a:bodyPr/>
        <a:lstStyle/>
        <a:p>
          <a:endParaRPr lang="en-GB"/>
        </a:p>
      </dgm:t>
    </dgm:pt>
    <dgm:pt modelId="{A01D6222-E229-486D-913E-A362ADEE949E}" type="sibTrans" cxnId="{3210C774-A7E8-45CC-8A0C-C50238FB5269}">
      <dgm:prSet/>
      <dgm:spPr/>
      <dgm:t>
        <a:bodyPr/>
        <a:lstStyle/>
        <a:p>
          <a:endParaRPr lang="en-GB"/>
        </a:p>
      </dgm:t>
    </dgm:pt>
    <dgm:pt modelId="{E2B56695-5C72-4981-95FB-AA119C11B9CB}">
      <dgm:prSet phldrT="[Text]"/>
      <dgm:spPr/>
      <dgm:t>
        <a:bodyPr/>
        <a:lstStyle/>
        <a:p>
          <a:r>
            <a:rPr lang="en-GB" dirty="0"/>
            <a:t>Big video</a:t>
          </a:r>
        </a:p>
      </dgm:t>
    </dgm:pt>
    <dgm:pt modelId="{19F1B5AA-C93E-4FAB-9C43-1716D677F64C}" type="parTrans" cxnId="{8783C377-B344-4DD9-980B-C9745CE6D456}">
      <dgm:prSet/>
      <dgm:spPr/>
      <dgm:t>
        <a:bodyPr/>
        <a:lstStyle/>
        <a:p>
          <a:endParaRPr lang="en-GB"/>
        </a:p>
      </dgm:t>
    </dgm:pt>
    <dgm:pt modelId="{1657ED45-4397-4EB8-B5E6-73EF9C745FAF}" type="sibTrans" cxnId="{8783C377-B344-4DD9-980B-C9745CE6D456}">
      <dgm:prSet/>
      <dgm:spPr/>
      <dgm:t>
        <a:bodyPr/>
        <a:lstStyle/>
        <a:p>
          <a:endParaRPr lang="en-GB"/>
        </a:p>
      </dgm:t>
    </dgm:pt>
    <dgm:pt modelId="{D3A75119-66E5-44C6-B3F7-4603BA7B10E6}">
      <dgm:prSet phldrT="[Text]"/>
      <dgm:spPr/>
      <dgm:t>
        <a:bodyPr/>
        <a:lstStyle/>
        <a:p>
          <a:r>
            <a:rPr lang="en-GB" dirty="0">
              <a:solidFill>
                <a:schemeClr val="tx1"/>
              </a:solidFill>
            </a:rPr>
            <a:t>Human data</a:t>
          </a:r>
        </a:p>
      </dgm:t>
    </dgm:pt>
    <dgm:pt modelId="{666C645C-3B5C-45E5-9DA3-8450101A23C6}" type="parTrans" cxnId="{D9D24A16-1B6A-44D0-B0EB-BF2832A3386B}">
      <dgm:prSet/>
      <dgm:spPr/>
      <dgm:t>
        <a:bodyPr/>
        <a:lstStyle/>
        <a:p>
          <a:endParaRPr lang="en-GB"/>
        </a:p>
      </dgm:t>
    </dgm:pt>
    <dgm:pt modelId="{499E1F52-94CD-43A6-8233-A6A89638131C}" type="sibTrans" cxnId="{D9D24A16-1B6A-44D0-B0EB-BF2832A3386B}">
      <dgm:prSet/>
      <dgm:spPr/>
      <dgm:t>
        <a:bodyPr/>
        <a:lstStyle/>
        <a:p>
          <a:endParaRPr lang="en-GB"/>
        </a:p>
      </dgm:t>
    </dgm:pt>
    <dgm:pt modelId="{27D77BE4-6FEE-460B-946A-91EB8A36A5C4}">
      <dgm:prSet phldrT="[Text]"/>
      <dgm:spPr/>
      <dgm:t>
        <a:bodyPr/>
        <a:lstStyle/>
        <a:p>
          <a:r>
            <a:rPr lang="en-GB" dirty="0">
              <a:solidFill>
                <a:schemeClr val="tx1"/>
              </a:solidFill>
            </a:rPr>
            <a:t>Qualitative</a:t>
          </a:r>
        </a:p>
      </dgm:t>
    </dgm:pt>
    <dgm:pt modelId="{E22FE2CE-2FB5-4487-BBD2-A2E089699196}" type="parTrans" cxnId="{9F36DD23-4561-4B53-92AC-B78935232AAA}">
      <dgm:prSet/>
      <dgm:spPr/>
      <dgm:t>
        <a:bodyPr/>
        <a:lstStyle/>
        <a:p>
          <a:endParaRPr lang="en-GB"/>
        </a:p>
      </dgm:t>
    </dgm:pt>
    <dgm:pt modelId="{E0B444BC-99E4-4947-A98E-A5F7D9367A84}" type="sibTrans" cxnId="{9F36DD23-4561-4B53-92AC-B78935232AAA}">
      <dgm:prSet/>
      <dgm:spPr/>
      <dgm:t>
        <a:bodyPr/>
        <a:lstStyle/>
        <a:p>
          <a:endParaRPr lang="en-GB"/>
        </a:p>
      </dgm:t>
    </dgm:pt>
    <dgm:pt modelId="{03EB8ACB-545D-48F1-9375-1A874A94B8A5}">
      <dgm:prSet phldrT="[Text]"/>
      <dgm:spPr/>
      <dgm:t>
        <a:bodyPr/>
        <a:lstStyle/>
        <a:p>
          <a:r>
            <a:rPr lang="en-GB" dirty="0">
              <a:solidFill>
                <a:schemeClr val="tx1"/>
              </a:solidFill>
            </a:rPr>
            <a:t>Enhanced digital video</a:t>
          </a:r>
        </a:p>
      </dgm:t>
    </dgm:pt>
    <dgm:pt modelId="{EC8AD8D5-DCFF-43FB-97C8-7AD167387838}" type="parTrans" cxnId="{1A8D8428-C4C7-401A-917A-15BEBF2C171F}">
      <dgm:prSet/>
      <dgm:spPr/>
      <dgm:t>
        <a:bodyPr/>
        <a:lstStyle/>
        <a:p>
          <a:endParaRPr lang="en-GB"/>
        </a:p>
      </dgm:t>
    </dgm:pt>
    <dgm:pt modelId="{BFF1EFDF-327B-44C3-83A2-6510C554694E}" type="sibTrans" cxnId="{1A8D8428-C4C7-401A-917A-15BEBF2C171F}">
      <dgm:prSet/>
      <dgm:spPr/>
      <dgm:t>
        <a:bodyPr/>
        <a:lstStyle/>
        <a:p>
          <a:endParaRPr lang="en-GB"/>
        </a:p>
      </dgm:t>
    </dgm:pt>
    <dgm:pt modelId="{8CA7D21F-5F66-40A5-AF0F-BF70D8320B56}">
      <dgm:prSet phldrT="[Text]"/>
      <dgm:spPr>
        <a:solidFill>
          <a:srgbClr val="FFC000"/>
        </a:solidFill>
      </dgm:spPr>
      <dgm:t>
        <a:bodyPr/>
        <a:lstStyle/>
        <a:p>
          <a:r>
            <a:rPr lang="en-GB" dirty="0">
              <a:solidFill>
                <a:schemeClr val="tx1"/>
              </a:solidFill>
            </a:rPr>
            <a:t>Large data sets</a:t>
          </a:r>
        </a:p>
      </dgm:t>
    </dgm:pt>
    <dgm:pt modelId="{3EB86BAF-AD5B-4456-8792-2AC887075AC5}" type="parTrans" cxnId="{2204487D-134E-4A92-B9B9-F8E355F6B7E5}">
      <dgm:prSet/>
      <dgm:spPr/>
      <dgm:t>
        <a:bodyPr/>
        <a:lstStyle/>
        <a:p>
          <a:endParaRPr lang="en-GB"/>
        </a:p>
      </dgm:t>
    </dgm:pt>
    <dgm:pt modelId="{5448D790-EC5C-45A7-A222-E29A1718C10A}" type="sibTrans" cxnId="{2204487D-134E-4A92-B9B9-F8E355F6B7E5}">
      <dgm:prSet/>
      <dgm:spPr/>
      <dgm:t>
        <a:bodyPr/>
        <a:lstStyle/>
        <a:p>
          <a:endParaRPr lang="en-GB"/>
        </a:p>
      </dgm:t>
    </dgm:pt>
    <dgm:pt modelId="{DD01E59E-7DDA-4CB8-8029-2390AD007733}">
      <dgm:prSet phldrT="[Text]"/>
      <dgm:spPr/>
      <dgm:t>
        <a:bodyPr/>
        <a:lstStyle/>
        <a:p>
          <a:r>
            <a:rPr lang="en-GB" dirty="0">
              <a:solidFill>
                <a:schemeClr val="tx1"/>
              </a:solidFill>
            </a:rPr>
            <a:t>Complex data streams</a:t>
          </a:r>
        </a:p>
      </dgm:t>
    </dgm:pt>
    <dgm:pt modelId="{49C62325-E454-48CB-A8F4-800DA8F176E5}" type="parTrans" cxnId="{0FF2F936-0391-4A30-9EEA-7318D9BE13F6}">
      <dgm:prSet/>
      <dgm:spPr/>
      <dgm:t>
        <a:bodyPr/>
        <a:lstStyle/>
        <a:p>
          <a:endParaRPr lang="en-GB"/>
        </a:p>
      </dgm:t>
    </dgm:pt>
    <dgm:pt modelId="{0109F2D1-C855-4F43-9EDB-1DD24C632349}" type="sibTrans" cxnId="{0FF2F936-0391-4A30-9EEA-7318D9BE13F6}">
      <dgm:prSet/>
      <dgm:spPr/>
      <dgm:t>
        <a:bodyPr/>
        <a:lstStyle/>
        <a:p>
          <a:endParaRPr lang="en-GB"/>
        </a:p>
      </dgm:t>
    </dgm:pt>
    <dgm:pt modelId="{12099DE6-6EF3-4C63-A202-B461AD8ACE1E}" type="pres">
      <dgm:prSet presAssocID="{36D441BC-8C4B-4260-8F4F-07573478FACF}" presName="outerComposite" presStyleCnt="0">
        <dgm:presLayoutVars>
          <dgm:chMax val="2"/>
          <dgm:animLvl val="lvl"/>
          <dgm:resizeHandles val="exact"/>
        </dgm:presLayoutVars>
      </dgm:prSet>
      <dgm:spPr/>
      <dgm:t>
        <a:bodyPr/>
        <a:lstStyle/>
        <a:p>
          <a:endParaRPr lang="da-DK"/>
        </a:p>
      </dgm:t>
    </dgm:pt>
    <dgm:pt modelId="{1EC21CC9-8FA3-4DFF-85E1-49799F1B0604}" type="pres">
      <dgm:prSet presAssocID="{36D441BC-8C4B-4260-8F4F-07573478FACF}" presName="dummyMaxCanvas" presStyleCnt="0"/>
      <dgm:spPr/>
    </dgm:pt>
    <dgm:pt modelId="{A903AF0F-BDB8-4635-A60E-F54592AE56EF}" type="pres">
      <dgm:prSet presAssocID="{36D441BC-8C4B-4260-8F4F-07573478FACF}" presName="parentComposite" presStyleCnt="0"/>
      <dgm:spPr/>
    </dgm:pt>
    <dgm:pt modelId="{3C46BF37-1486-4AF0-BA14-0BCFE82BC458}" type="pres">
      <dgm:prSet presAssocID="{36D441BC-8C4B-4260-8F4F-07573478FACF}" presName="parent1" presStyleLbl="alignAccFollowNode1" presStyleIdx="0" presStyleCnt="4">
        <dgm:presLayoutVars>
          <dgm:chMax val="4"/>
        </dgm:presLayoutVars>
      </dgm:prSet>
      <dgm:spPr/>
      <dgm:t>
        <a:bodyPr/>
        <a:lstStyle/>
        <a:p>
          <a:endParaRPr lang="da-DK"/>
        </a:p>
      </dgm:t>
    </dgm:pt>
    <dgm:pt modelId="{4AFFB976-14A3-4884-BE70-6C9DCB4DC5C3}" type="pres">
      <dgm:prSet presAssocID="{36D441BC-8C4B-4260-8F4F-07573478FACF}" presName="parent2" presStyleLbl="alignAccFollowNode1" presStyleIdx="1" presStyleCnt="4" custScaleX="153382" custScaleY="131101" custLinFactNeighborX="22011" custLinFactNeighborY="2935">
        <dgm:presLayoutVars>
          <dgm:chMax val="4"/>
        </dgm:presLayoutVars>
      </dgm:prSet>
      <dgm:spPr/>
      <dgm:t>
        <a:bodyPr/>
        <a:lstStyle/>
        <a:p>
          <a:endParaRPr lang="da-DK"/>
        </a:p>
      </dgm:t>
    </dgm:pt>
    <dgm:pt modelId="{074A6D30-CC63-4919-B59E-B0FFAD4D1B00}" type="pres">
      <dgm:prSet presAssocID="{36D441BC-8C4B-4260-8F4F-07573478FACF}" presName="childrenComposite" presStyleCnt="0"/>
      <dgm:spPr/>
    </dgm:pt>
    <dgm:pt modelId="{E041F238-7D2A-41FA-A344-8C5C0729F3E4}" type="pres">
      <dgm:prSet presAssocID="{36D441BC-8C4B-4260-8F4F-07573478FACF}" presName="dummyMaxCanvas_ChildArea" presStyleCnt="0"/>
      <dgm:spPr/>
    </dgm:pt>
    <dgm:pt modelId="{B62027ED-F6E5-4DD5-8F55-24541A5DC5D9}" type="pres">
      <dgm:prSet presAssocID="{36D441BC-8C4B-4260-8F4F-07573478FACF}" presName="fulcrum" presStyleLbl="alignAccFollowNode1" presStyleIdx="2" presStyleCnt="4"/>
      <dgm:spPr/>
    </dgm:pt>
    <dgm:pt modelId="{63B37575-2AD3-42B0-9907-1C51DD87A245}" type="pres">
      <dgm:prSet presAssocID="{36D441BC-8C4B-4260-8F4F-07573478FACF}" presName="balance_34" presStyleLbl="alignAccFollowNode1" presStyleIdx="3" presStyleCnt="4">
        <dgm:presLayoutVars>
          <dgm:bulletEnabled val="1"/>
        </dgm:presLayoutVars>
      </dgm:prSet>
      <dgm:spPr/>
    </dgm:pt>
    <dgm:pt modelId="{EDACD0A1-DFF9-4BC8-91A7-60362D918CD7}" type="pres">
      <dgm:prSet presAssocID="{36D441BC-8C4B-4260-8F4F-07573478FACF}" presName="right_34_1" presStyleLbl="node1" presStyleIdx="0" presStyleCnt="7">
        <dgm:presLayoutVars>
          <dgm:bulletEnabled val="1"/>
        </dgm:presLayoutVars>
      </dgm:prSet>
      <dgm:spPr/>
      <dgm:t>
        <a:bodyPr/>
        <a:lstStyle/>
        <a:p>
          <a:endParaRPr lang="da-DK"/>
        </a:p>
      </dgm:t>
    </dgm:pt>
    <dgm:pt modelId="{914F571D-1ED9-4E11-BCA8-68350031430E}" type="pres">
      <dgm:prSet presAssocID="{36D441BC-8C4B-4260-8F4F-07573478FACF}" presName="right_34_2" presStyleLbl="node1" presStyleIdx="1" presStyleCnt="7">
        <dgm:presLayoutVars>
          <dgm:bulletEnabled val="1"/>
        </dgm:presLayoutVars>
      </dgm:prSet>
      <dgm:spPr/>
      <dgm:t>
        <a:bodyPr/>
        <a:lstStyle/>
        <a:p>
          <a:endParaRPr lang="da-DK"/>
        </a:p>
      </dgm:t>
    </dgm:pt>
    <dgm:pt modelId="{9B493E73-D396-4FF2-AF2A-108A90D5526B}" type="pres">
      <dgm:prSet presAssocID="{36D441BC-8C4B-4260-8F4F-07573478FACF}" presName="right_34_3" presStyleLbl="node1" presStyleIdx="2" presStyleCnt="7">
        <dgm:presLayoutVars>
          <dgm:bulletEnabled val="1"/>
        </dgm:presLayoutVars>
      </dgm:prSet>
      <dgm:spPr/>
      <dgm:t>
        <a:bodyPr/>
        <a:lstStyle/>
        <a:p>
          <a:endParaRPr lang="da-DK"/>
        </a:p>
      </dgm:t>
    </dgm:pt>
    <dgm:pt modelId="{CC9BD8C4-0D5D-4C06-8AAC-0BF8FE3C4132}" type="pres">
      <dgm:prSet presAssocID="{36D441BC-8C4B-4260-8F4F-07573478FACF}" presName="right_34_4" presStyleLbl="node1" presStyleIdx="3" presStyleCnt="7">
        <dgm:presLayoutVars>
          <dgm:bulletEnabled val="1"/>
        </dgm:presLayoutVars>
      </dgm:prSet>
      <dgm:spPr/>
      <dgm:t>
        <a:bodyPr/>
        <a:lstStyle/>
        <a:p>
          <a:endParaRPr lang="da-DK"/>
        </a:p>
      </dgm:t>
    </dgm:pt>
    <dgm:pt modelId="{2FC7C735-94EB-40F7-AA1A-CC043E0BF4F5}" type="pres">
      <dgm:prSet presAssocID="{36D441BC-8C4B-4260-8F4F-07573478FACF}" presName="left_34_1" presStyleLbl="node1" presStyleIdx="4" presStyleCnt="7">
        <dgm:presLayoutVars>
          <dgm:bulletEnabled val="1"/>
        </dgm:presLayoutVars>
      </dgm:prSet>
      <dgm:spPr/>
      <dgm:t>
        <a:bodyPr/>
        <a:lstStyle/>
        <a:p>
          <a:endParaRPr lang="da-DK"/>
        </a:p>
      </dgm:t>
    </dgm:pt>
    <dgm:pt modelId="{92577DF8-1C68-44B4-8CAE-9CB63C5345D9}" type="pres">
      <dgm:prSet presAssocID="{36D441BC-8C4B-4260-8F4F-07573478FACF}" presName="left_34_2" presStyleLbl="node1" presStyleIdx="5" presStyleCnt="7">
        <dgm:presLayoutVars>
          <dgm:bulletEnabled val="1"/>
        </dgm:presLayoutVars>
      </dgm:prSet>
      <dgm:spPr/>
      <dgm:t>
        <a:bodyPr/>
        <a:lstStyle/>
        <a:p>
          <a:endParaRPr lang="da-DK"/>
        </a:p>
      </dgm:t>
    </dgm:pt>
    <dgm:pt modelId="{960B89F7-1CCD-4318-BAEB-A740DCC58364}" type="pres">
      <dgm:prSet presAssocID="{36D441BC-8C4B-4260-8F4F-07573478FACF}" presName="left_34_3" presStyleLbl="node1" presStyleIdx="6" presStyleCnt="7">
        <dgm:presLayoutVars>
          <dgm:bulletEnabled val="1"/>
        </dgm:presLayoutVars>
      </dgm:prSet>
      <dgm:spPr/>
      <dgm:t>
        <a:bodyPr/>
        <a:lstStyle/>
        <a:p>
          <a:endParaRPr lang="da-DK"/>
        </a:p>
      </dgm:t>
    </dgm:pt>
  </dgm:ptLst>
  <dgm:cxnLst>
    <dgm:cxn modelId="{49913B26-5A68-43A3-A6F1-59BE3A64D4B1}" type="presOf" srcId="{628C09BE-9296-4E1F-9B12-17A5413FA482}" destId="{92577DF8-1C68-44B4-8CAE-9CB63C5345D9}" srcOrd="0" destOrd="0" presId="urn:microsoft.com/office/officeart/2005/8/layout/balance1"/>
    <dgm:cxn modelId="{1A8D8428-C4C7-401A-917A-15BEBF2C171F}" srcId="{E2B56695-5C72-4981-95FB-AA119C11B9CB}" destId="{03EB8ACB-545D-48F1-9375-1A874A94B8A5}" srcOrd="3" destOrd="0" parTransId="{EC8AD8D5-DCFF-43FB-97C8-7AD167387838}" sibTransId="{BFF1EFDF-327B-44C3-83A2-6510C554694E}"/>
    <dgm:cxn modelId="{8197300C-DBFA-4D5D-B152-71FA09203B8E}" type="presOf" srcId="{36D441BC-8C4B-4260-8F4F-07573478FACF}" destId="{12099DE6-6EF3-4C63-A202-B461AD8ACE1E}" srcOrd="0" destOrd="0" presId="urn:microsoft.com/office/officeart/2005/8/layout/balance1"/>
    <dgm:cxn modelId="{19EDA365-485B-4C89-87DA-F28D021E3709}" srcId="{D352F891-A4B0-45CF-8CDE-113BD60DDEE0}" destId="{628C09BE-9296-4E1F-9B12-17A5413FA482}" srcOrd="1" destOrd="0" parTransId="{D5264EAB-2B94-47B7-A5F6-2755831194C5}" sibTransId="{A4424B70-8D3B-4B0E-BC23-01A0EFBA2182}"/>
    <dgm:cxn modelId="{D9D24A16-1B6A-44D0-B0EB-BF2832A3386B}" srcId="{E2B56695-5C72-4981-95FB-AA119C11B9CB}" destId="{D3A75119-66E5-44C6-B3F7-4603BA7B10E6}" srcOrd="1" destOrd="0" parTransId="{666C645C-3B5C-45E5-9DA3-8450101A23C6}" sibTransId="{499E1F52-94CD-43A6-8233-A6A89638131C}"/>
    <dgm:cxn modelId="{0FF2F936-0391-4A30-9EEA-7318D9BE13F6}" srcId="{E2B56695-5C72-4981-95FB-AA119C11B9CB}" destId="{DD01E59E-7DDA-4CB8-8029-2390AD007733}" srcOrd="0" destOrd="0" parTransId="{49C62325-E454-48CB-A8F4-800DA8F176E5}" sibTransId="{0109F2D1-C855-4F43-9EDB-1DD24C632349}"/>
    <dgm:cxn modelId="{335FF1BF-EC1D-4443-B737-A5564FE45ADC}" type="presOf" srcId="{D3A75119-66E5-44C6-B3F7-4603BA7B10E6}" destId="{914F571D-1ED9-4E11-BCA8-68350031430E}" srcOrd="0" destOrd="0" presId="urn:microsoft.com/office/officeart/2005/8/layout/balance1"/>
    <dgm:cxn modelId="{D5680C86-5A6D-49EC-8271-CA3E39D26F1D}" type="presOf" srcId="{03EB8ACB-545D-48F1-9375-1A874A94B8A5}" destId="{CC9BD8C4-0D5D-4C06-8AAC-0BF8FE3C4132}" srcOrd="0" destOrd="0" presId="urn:microsoft.com/office/officeart/2005/8/layout/balance1"/>
    <dgm:cxn modelId="{2204487D-134E-4A92-B9B9-F8E355F6B7E5}" srcId="{D352F891-A4B0-45CF-8CDE-113BD60DDEE0}" destId="{8CA7D21F-5F66-40A5-AF0F-BF70D8320B56}" srcOrd="0" destOrd="0" parTransId="{3EB86BAF-AD5B-4456-8792-2AC887075AC5}" sibTransId="{5448D790-EC5C-45A7-A222-E29A1718C10A}"/>
    <dgm:cxn modelId="{F9947499-4B54-4CF0-A5A4-ED8B4B3B6610}" type="presOf" srcId="{DD01E59E-7DDA-4CB8-8029-2390AD007733}" destId="{EDACD0A1-DFF9-4BC8-91A7-60362D918CD7}" srcOrd="0" destOrd="0" presId="urn:microsoft.com/office/officeart/2005/8/layout/balance1"/>
    <dgm:cxn modelId="{BED49303-B502-4EDB-AC6B-42CF7C03FEAD}" type="presOf" srcId="{E2B56695-5C72-4981-95FB-AA119C11B9CB}" destId="{4AFFB976-14A3-4884-BE70-6C9DCB4DC5C3}" srcOrd="0" destOrd="0" presId="urn:microsoft.com/office/officeart/2005/8/layout/balance1"/>
    <dgm:cxn modelId="{3210C774-A7E8-45CC-8A0C-C50238FB5269}" srcId="{D352F891-A4B0-45CF-8CDE-113BD60DDEE0}" destId="{D8217DD4-3138-46E0-81D1-794DD32570A3}" srcOrd="2" destOrd="0" parTransId="{D06E0D9B-B77E-4BC0-A7F0-B6B5C66BDF80}" sibTransId="{A01D6222-E229-486D-913E-A362ADEE949E}"/>
    <dgm:cxn modelId="{8783C377-B344-4DD9-980B-C9745CE6D456}" srcId="{36D441BC-8C4B-4260-8F4F-07573478FACF}" destId="{E2B56695-5C72-4981-95FB-AA119C11B9CB}" srcOrd="1" destOrd="0" parTransId="{19F1B5AA-C93E-4FAB-9C43-1716D677F64C}" sibTransId="{1657ED45-4397-4EB8-B5E6-73EF9C745FAF}"/>
    <dgm:cxn modelId="{24DF004A-3F44-44A7-B344-E89FB4ECC344}" type="presOf" srcId="{D8217DD4-3138-46E0-81D1-794DD32570A3}" destId="{960B89F7-1CCD-4318-BAEB-A740DCC58364}" srcOrd="0" destOrd="0" presId="urn:microsoft.com/office/officeart/2005/8/layout/balance1"/>
    <dgm:cxn modelId="{DC327A24-0FCF-475D-ADD2-8F52C28BE892}" type="presOf" srcId="{D352F891-A4B0-45CF-8CDE-113BD60DDEE0}" destId="{3C46BF37-1486-4AF0-BA14-0BCFE82BC458}" srcOrd="0" destOrd="0" presId="urn:microsoft.com/office/officeart/2005/8/layout/balance1"/>
    <dgm:cxn modelId="{11E65215-14E4-49EF-BB4B-2D045EA00C8E}" type="presOf" srcId="{8CA7D21F-5F66-40A5-AF0F-BF70D8320B56}" destId="{2FC7C735-94EB-40F7-AA1A-CC043E0BF4F5}" srcOrd="0" destOrd="0" presId="urn:microsoft.com/office/officeart/2005/8/layout/balance1"/>
    <dgm:cxn modelId="{C38BF1EC-D67D-4156-B126-8D2F78E72660}" srcId="{36D441BC-8C4B-4260-8F4F-07573478FACF}" destId="{D352F891-A4B0-45CF-8CDE-113BD60DDEE0}" srcOrd="0" destOrd="0" parTransId="{1F2EDD1F-7EA4-42B8-B15E-EBBC7ACFEE20}" sibTransId="{7D427C8C-D0C7-4DBE-A947-B4162A6CD71B}"/>
    <dgm:cxn modelId="{9F36DD23-4561-4B53-92AC-B78935232AAA}" srcId="{E2B56695-5C72-4981-95FB-AA119C11B9CB}" destId="{27D77BE4-6FEE-460B-946A-91EB8A36A5C4}" srcOrd="2" destOrd="0" parTransId="{E22FE2CE-2FB5-4487-BBD2-A2E089699196}" sibTransId="{E0B444BC-99E4-4947-A98E-A5F7D9367A84}"/>
    <dgm:cxn modelId="{E67F0508-1BA7-4718-8537-E1D07024883F}" type="presOf" srcId="{27D77BE4-6FEE-460B-946A-91EB8A36A5C4}" destId="{9B493E73-D396-4FF2-AF2A-108A90D5526B}" srcOrd="0" destOrd="0" presId="urn:microsoft.com/office/officeart/2005/8/layout/balance1"/>
    <dgm:cxn modelId="{9B49C610-1322-4E05-80C8-AE10B5ECF77D}" type="presParOf" srcId="{12099DE6-6EF3-4C63-A202-B461AD8ACE1E}" destId="{1EC21CC9-8FA3-4DFF-85E1-49799F1B0604}" srcOrd="0" destOrd="0" presId="urn:microsoft.com/office/officeart/2005/8/layout/balance1"/>
    <dgm:cxn modelId="{5C23277D-8061-4C69-8624-D1023B86B553}" type="presParOf" srcId="{12099DE6-6EF3-4C63-A202-B461AD8ACE1E}" destId="{A903AF0F-BDB8-4635-A60E-F54592AE56EF}" srcOrd="1" destOrd="0" presId="urn:microsoft.com/office/officeart/2005/8/layout/balance1"/>
    <dgm:cxn modelId="{2389D0B9-51BF-4926-BADE-F6884E972A26}" type="presParOf" srcId="{A903AF0F-BDB8-4635-A60E-F54592AE56EF}" destId="{3C46BF37-1486-4AF0-BA14-0BCFE82BC458}" srcOrd="0" destOrd="0" presId="urn:microsoft.com/office/officeart/2005/8/layout/balance1"/>
    <dgm:cxn modelId="{291F2C2D-78D3-4F40-9257-DC998F7ADC8D}" type="presParOf" srcId="{A903AF0F-BDB8-4635-A60E-F54592AE56EF}" destId="{4AFFB976-14A3-4884-BE70-6C9DCB4DC5C3}" srcOrd="1" destOrd="0" presId="urn:microsoft.com/office/officeart/2005/8/layout/balance1"/>
    <dgm:cxn modelId="{50634093-40FF-45EE-8714-2010D447DFB8}" type="presParOf" srcId="{12099DE6-6EF3-4C63-A202-B461AD8ACE1E}" destId="{074A6D30-CC63-4919-B59E-B0FFAD4D1B00}" srcOrd="2" destOrd="0" presId="urn:microsoft.com/office/officeart/2005/8/layout/balance1"/>
    <dgm:cxn modelId="{6A0543AF-263D-4742-9B04-9FC5233F299E}" type="presParOf" srcId="{074A6D30-CC63-4919-B59E-B0FFAD4D1B00}" destId="{E041F238-7D2A-41FA-A344-8C5C0729F3E4}" srcOrd="0" destOrd="0" presId="urn:microsoft.com/office/officeart/2005/8/layout/balance1"/>
    <dgm:cxn modelId="{9682268F-B8C9-4D56-B9D8-A43F0B1AB8F2}" type="presParOf" srcId="{074A6D30-CC63-4919-B59E-B0FFAD4D1B00}" destId="{B62027ED-F6E5-4DD5-8F55-24541A5DC5D9}" srcOrd="1" destOrd="0" presId="urn:microsoft.com/office/officeart/2005/8/layout/balance1"/>
    <dgm:cxn modelId="{1D996B2F-F91F-458C-9594-3AF923BF8F24}" type="presParOf" srcId="{074A6D30-CC63-4919-B59E-B0FFAD4D1B00}" destId="{63B37575-2AD3-42B0-9907-1C51DD87A245}" srcOrd="2" destOrd="0" presId="urn:microsoft.com/office/officeart/2005/8/layout/balance1"/>
    <dgm:cxn modelId="{64882038-0B6C-41D4-AB2E-490944AF613E}" type="presParOf" srcId="{074A6D30-CC63-4919-B59E-B0FFAD4D1B00}" destId="{EDACD0A1-DFF9-4BC8-91A7-60362D918CD7}" srcOrd="3" destOrd="0" presId="urn:microsoft.com/office/officeart/2005/8/layout/balance1"/>
    <dgm:cxn modelId="{375FEAB7-A738-4F50-B2A0-D0540730BAC9}" type="presParOf" srcId="{074A6D30-CC63-4919-B59E-B0FFAD4D1B00}" destId="{914F571D-1ED9-4E11-BCA8-68350031430E}" srcOrd="4" destOrd="0" presId="urn:microsoft.com/office/officeart/2005/8/layout/balance1"/>
    <dgm:cxn modelId="{BF8C52E5-71A5-4613-9E09-BC78946325A5}" type="presParOf" srcId="{074A6D30-CC63-4919-B59E-B0FFAD4D1B00}" destId="{9B493E73-D396-4FF2-AF2A-108A90D5526B}" srcOrd="5" destOrd="0" presId="urn:microsoft.com/office/officeart/2005/8/layout/balance1"/>
    <dgm:cxn modelId="{7DDA038F-5F3C-4C09-8D79-A34ED074C575}" type="presParOf" srcId="{074A6D30-CC63-4919-B59E-B0FFAD4D1B00}" destId="{CC9BD8C4-0D5D-4C06-8AAC-0BF8FE3C4132}" srcOrd="6" destOrd="0" presId="urn:microsoft.com/office/officeart/2005/8/layout/balance1"/>
    <dgm:cxn modelId="{314324AC-C6CF-4216-A3FC-B3CC14B895D4}" type="presParOf" srcId="{074A6D30-CC63-4919-B59E-B0FFAD4D1B00}" destId="{2FC7C735-94EB-40F7-AA1A-CC043E0BF4F5}" srcOrd="7" destOrd="0" presId="urn:microsoft.com/office/officeart/2005/8/layout/balance1"/>
    <dgm:cxn modelId="{0A4B7450-BD91-4246-A0CD-37B6664B1D96}" type="presParOf" srcId="{074A6D30-CC63-4919-B59E-B0FFAD4D1B00}" destId="{92577DF8-1C68-44B4-8CAE-9CB63C5345D9}" srcOrd="8" destOrd="0" presId="urn:microsoft.com/office/officeart/2005/8/layout/balance1"/>
    <dgm:cxn modelId="{52CB95DC-B74F-49AE-85E9-D06FF935A484}" type="presParOf" srcId="{074A6D30-CC63-4919-B59E-B0FFAD4D1B00}" destId="{960B89F7-1CCD-4318-BAEB-A740DCC58364}"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3B0D3F1-7A9C-4C90-ABAD-71C31A1B6F32}" type="doc">
      <dgm:prSet loTypeId="urn:microsoft.com/office/officeart/2005/8/layout/matrix1" loCatId="matrix" qsTypeId="urn:microsoft.com/office/officeart/2005/8/quickstyle/3d2" qsCatId="3D" csTypeId="urn:microsoft.com/office/officeart/2005/8/colors/colorful2" csCatId="colorful" phldr="1"/>
      <dgm:spPr/>
      <dgm:t>
        <a:bodyPr/>
        <a:lstStyle/>
        <a:p>
          <a:endParaRPr lang="en-GB"/>
        </a:p>
      </dgm:t>
    </dgm:pt>
    <dgm:pt modelId="{39FC5FAF-C140-4ABE-B483-80497CF48D2E}">
      <dgm:prSet phldrT="[Text]"/>
      <dgm:spPr/>
      <dgm:t>
        <a:bodyPr/>
        <a:lstStyle/>
        <a:p>
          <a:r>
            <a:rPr lang="en-GB" dirty="0"/>
            <a:t>BIG VIDEO</a:t>
          </a:r>
        </a:p>
        <a:p>
          <a:r>
            <a:rPr lang="en-GB" dirty="0"/>
            <a:t>INFRASTRUCTURE</a:t>
          </a:r>
        </a:p>
      </dgm:t>
    </dgm:pt>
    <dgm:pt modelId="{DD8758B8-8E5B-4053-A1B3-FF05043C7ADA}" type="parTrans" cxnId="{FE8EC4D0-1180-44A6-8357-FFE096119824}">
      <dgm:prSet/>
      <dgm:spPr/>
      <dgm:t>
        <a:bodyPr/>
        <a:lstStyle/>
        <a:p>
          <a:endParaRPr lang="en-GB"/>
        </a:p>
      </dgm:t>
    </dgm:pt>
    <dgm:pt modelId="{0C2B1E5B-8208-4609-A83C-DD3715F6CFB0}" type="sibTrans" cxnId="{FE8EC4D0-1180-44A6-8357-FFE096119824}">
      <dgm:prSet/>
      <dgm:spPr/>
      <dgm:t>
        <a:bodyPr/>
        <a:lstStyle/>
        <a:p>
          <a:endParaRPr lang="en-GB"/>
        </a:p>
      </dgm:t>
    </dgm:pt>
    <dgm:pt modelId="{5C16D2AF-D970-4DA9-ACB2-472828D013BD}">
      <dgm:prSet phldrT="[Text]"/>
      <dgm:spPr/>
      <dgm:t>
        <a:bodyPr/>
        <a:lstStyle/>
        <a:p>
          <a:r>
            <a:rPr lang="en-GB" dirty="0"/>
            <a:t>Collaboration</a:t>
          </a:r>
        </a:p>
        <a:p>
          <a:r>
            <a:rPr lang="en-GB" dirty="0"/>
            <a:t>Sharing</a:t>
          </a:r>
        </a:p>
      </dgm:t>
    </dgm:pt>
    <dgm:pt modelId="{69755D76-0F37-4587-A1C1-6F469481B070}" type="parTrans" cxnId="{AA5B7DF9-B0B7-4F72-BACC-577832E656B4}">
      <dgm:prSet/>
      <dgm:spPr/>
      <dgm:t>
        <a:bodyPr/>
        <a:lstStyle/>
        <a:p>
          <a:endParaRPr lang="en-GB"/>
        </a:p>
      </dgm:t>
    </dgm:pt>
    <dgm:pt modelId="{16484C50-D3AB-4C99-BD9F-281322391009}" type="sibTrans" cxnId="{AA5B7DF9-B0B7-4F72-BACC-577832E656B4}">
      <dgm:prSet/>
      <dgm:spPr/>
      <dgm:t>
        <a:bodyPr/>
        <a:lstStyle/>
        <a:p>
          <a:endParaRPr lang="en-GB"/>
        </a:p>
      </dgm:t>
    </dgm:pt>
    <dgm:pt modelId="{D0F7B838-D4EB-4F88-B166-98CBFC646115}">
      <dgm:prSet phldrT="[Text]"/>
      <dgm:spPr/>
      <dgm:t>
        <a:bodyPr/>
        <a:lstStyle/>
        <a:p>
          <a:r>
            <a:rPr lang="en-GB" dirty="0"/>
            <a:t>Visualisation</a:t>
          </a:r>
        </a:p>
        <a:p>
          <a:r>
            <a:rPr lang="en-GB" dirty="0"/>
            <a:t>Transformation</a:t>
          </a:r>
        </a:p>
        <a:p>
          <a:r>
            <a:rPr lang="en-GB" dirty="0"/>
            <a:t>Presentation</a:t>
          </a:r>
        </a:p>
      </dgm:t>
    </dgm:pt>
    <dgm:pt modelId="{6497D7F2-22A0-4748-AC4F-25430CF61321}" type="parTrans" cxnId="{20B3CF3C-2527-41FC-84C2-BE7E3454F817}">
      <dgm:prSet/>
      <dgm:spPr/>
      <dgm:t>
        <a:bodyPr/>
        <a:lstStyle/>
        <a:p>
          <a:endParaRPr lang="en-GB"/>
        </a:p>
      </dgm:t>
    </dgm:pt>
    <dgm:pt modelId="{E55C91EF-177B-4B50-87AA-740B7E4AB5A9}" type="sibTrans" cxnId="{20B3CF3C-2527-41FC-84C2-BE7E3454F817}">
      <dgm:prSet/>
      <dgm:spPr/>
      <dgm:t>
        <a:bodyPr/>
        <a:lstStyle/>
        <a:p>
          <a:endParaRPr lang="en-GB"/>
        </a:p>
      </dgm:t>
    </dgm:pt>
    <dgm:pt modelId="{DCED9E86-C827-47F1-999A-D4D50E5986E0}">
      <dgm:prSet phldrT="[Text]"/>
      <dgm:spPr/>
      <dgm:t>
        <a:bodyPr/>
        <a:lstStyle/>
        <a:p>
          <a:r>
            <a:rPr lang="en-GB" dirty="0"/>
            <a:t>Qualitative tools </a:t>
          </a:r>
          <a:br>
            <a:rPr lang="en-GB" dirty="0"/>
          </a:br>
          <a:r>
            <a:rPr lang="en-GB" dirty="0"/>
            <a:t>to support analysis</a:t>
          </a:r>
        </a:p>
      </dgm:t>
    </dgm:pt>
    <dgm:pt modelId="{9F3AD23E-10CC-4686-B956-3C0AF7DB77F6}" type="parTrans" cxnId="{884A7F55-27C7-4614-8BAF-FD306D2F4D63}">
      <dgm:prSet/>
      <dgm:spPr/>
      <dgm:t>
        <a:bodyPr/>
        <a:lstStyle/>
        <a:p>
          <a:endParaRPr lang="en-GB"/>
        </a:p>
      </dgm:t>
    </dgm:pt>
    <dgm:pt modelId="{5BF4FE1F-3DE0-440D-9608-FC77E6A6A36F}" type="sibTrans" cxnId="{884A7F55-27C7-4614-8BAF-FD306D2F4D63}">
      <dgm:prSet/>
      <dgm:spPr/>
      <dgm:t>
        <a:bodyPr/>
        <a:lstStyle/>
        <a:p>
          <a:endParaRPr lang="en-GB"/>
        </a:p>
      </dgm:t>
    </dgm:pt>
    <dgm:pt modelId="{16AF6B15-87A6-483A-B02F-A1285ADB7650}">
      <dgm:prSet phldrT="[Text]"/>
      <dgm:spPr/>
      <dgm:t>
        <a:bodyPr/>
        <a:lstStyle/>
        <a:p>
          <a:r>
            <a:rPr lang="en-GB" dirty="0"/>
            <a:t>Capture</a:t>
          </a:r>
        </a:p>
        <a:p>
          <a:r>
            <a:rPr lang="en-GB" dirty="0"/>
            <a:t>Storage</a:t>
          </a:r>
        </a:p>
        <a:p>
          <a:r>
            <a:rPr lang="en-GB" dirty="0"/>
            <a:t>Archiving</a:t>
          </a:r>
        </a:p>
        <a:p>
          <a:r>
            <a:rPr lang="en-GB" dirty="0"/>
            <a:t>Access</a:t>
          </a:r>
        </a:p>
      </dgm:t>
    </dgm:pt>
    <dgm:pt modelId="{FF6B7ECC-9949-4FC0-8B02-96E7A348B135}" type="parTrans" cxnId="{DB4CFF4A-E47E-42DC-8444-0AB73208BE24}">
      <dgm:prSet/>
      <dgm:spPr/>
      <dgm:t>
        <a:bodyPr/>
        <a:lstStyle/>
        <a:p>
          <a:endParaRPr lang="da-DK"/>
        </a:p>
      </dgm:t>
    </dgm:pt>
    <dgm:pt modelId="{130DCB12-4C6C-43B9-A4DA-5F3EF73C56A6}" type="sibTrans" cxnId="{DB4CFF4A-E47E-42DC-8444-0AB73208BE24}">
      <dgm:prSet/>
      <dgm:spPr/>
      <dgm:t>
        <a:bodyPr/>
        <a:lstStyle/>
        <a:p>
          <a:endParaRPr lang="da-DK"/>
        </a:p>
      </dgm:t>
    </dgm:pt>
    <dgm:pt modelId="{829F421A-6202-44D9-AD55-CAC8156308E3}" type="pres">
      <dgm:prSet presAssocID="{73B0D3F1-7A9C-4C90-ABAD-71C31A1B6F32}" presName="diagram" presStyleCnt="0">
        <dgm:presLayoutVars>
          <dgm:chMax val="1"/>
          <dgm:dir/>
          <dgm:animLvl val="ctr"/>
          <dgm:resizeHandles val="exact"/>
        </dgm:presLayoutVars>
      </dgm:prSet>
      <dgm:spPr/>
      <dgm:t>
        <a:bodyPr/>
        <a:lstStyle/>
        <a:p>
          <a:endParaRPr lang="da-DK"/>
        </a:p>
      </dgm:t>
    </dgm:pt>
    <dgm:pt modelId="{6BC34185-5575-4950-9182-B6DB8F04520F}" type="pres">
      <dgm:prSet presAssocID="{73B0D3F1-7A9C-4C90-ABAD-71C31A1B6F32}" presName="matrix" presStyleCnt="0"/>
      <dgm:spPr/>
    </dgm:pt>
    <dgm:pt modelId="{BFFD6B80-5776-41E5-ABCB-3F6173D5C161}" type="pres">
      <dgm:prSet presAssocID="{73B0D3F1-7A9C-4C90-ABAD-71C31A1B6F32}" presName="tile1" presStyleLbl="node1" presStyleIdx="0" presStyleCnt="4"/>
      <dgm:spPr/>
      <dgm:t>
        <a:bodyPr/>
        <a:lstStyle/>
        <a:p>
          <a:endParaRPr lang="da-DK"/>
        </a:p>
      </dgm:t>
    </dgm:pt>
    <dgm:pt modelId="{678455FE-6E35-43F3-AF0C-C45C43DF4E1F}" type="pres">
      <dgm:prSet presAssocID="{73B0D3F1-7A9C-4C90-ABAD-71C31A1B6F32}" presName="tile1text" presStyleLbl="node1" presStyleIdx="0" presStyleCnt="4">
        <dgm:presLayoutVars>
          <dgm:chMax val="0"/>
          <dgm:chPref val="0"/>
          <dgm:bulletEnabled val="1"/>
        </dgm:presLayoutVars>
      </dgm:prSet>
      <dgm:spPr/>
      <dgm:t>
        <a:bodyPr/>
        <a:lstStyle/>
        <a:p>
          <a:endParaRPr lang="da-DK"/>
        </a:p>
      </dgm:t>
    </dgm:pt>
    <dgm:pt modelId="{C203AA09-6B23-4686-8AFF-B21432A2CD0C}" type="pres">
      <dgm:prSet presAssocID="{73B0D3F1-7A9C-4C90-ABAD-71C31A1B6F32}" presName="tile2" presStyleLbl="node1" presStyleIdx="1" presStyleCnt="4"/>
      <dgm:spPr/>
      <dgm:t>
        <a:bodyPr/>
        <a:lstStyle/>
        <a:p>
          <a:endParaRPr lang="da-DK"/>
        </a:p>
      </dgm:t>
    </dgm:pt>
    <dgm:pt modelId="{2FDFD234-6FD8-4372-A9E1-29C63E51750E}" type="pres">
      <dgm:prSet presAssocID="{73B0D3F1-7A9C-4C90-ABAD-71C31A1B6F32}" presName="tile2text" presStyleLbl="node1" presStyleIdx="1" presStyleCnt="4">
        <dgm:presLayoutVars>
          <dgm:chMax val="0"/>
          <dgm:chPref val="0"/>
          <dgm:bulletEnabled val="1"/>
        </dgm:presLayoutVars>
      </dgm:prSet>
      <dgm:spPr/>
      <dgm:t>
        <a:bodyPr/>
        <a:lstStyle/>
        <a:p>
          <a:endParaRPr lang="da-DK"/>
        </a:p>
      </dgm:t>
    </dgm:pt>
    <dgm:pt modelId="{57D7093E-6E33-4BFF-A467-32C276332F57}" type="pres">
      <dgm:prSet presAssocID="{73B0D3F1-7A9C-4C90-ABAD-71C31A1B6F32}" presName="tile3" presStyleLbl="node1" presStyleIdx="2" presStyleCnt="4"/>
      <dgm:spPr/>
      <dgm:t>
        <a:bodyPr/>
        <a:lstStyle/>
        <a:p>
          <a:endParaRPr lang="da-DK"/>
        </a:p>
      </dgm:t>
    </dgm:pt>
    <dgm:pt modelId="{9AAEBF15-8BD4-41BB-A4FD-72BFCCA0D675}" type="pres">
      <dgm:prSet presAssocID="{73B0D3F1-7A9C-4C90-ABAD-71C31A1B6F32}" presName="tile3text" presStyleLbl="node1" presStyleIdx="2" presStyleCnt="4">
        <dgm:presLayoutVars>
          <dgm:chMax val="0"/>
          <dgm:chPref val="0"/>
          <dgm:bulletEnabled val="1"/>
        </dgm:presLayoutVars>
      </dgm:prSet>
      <dgm:spPr/>
      <dgm:t>
        <a:bodyPr/>
        <a:lstStyle/>
        <a:p>
          <a:endParaRPr lang="da-DK"/>
        </a:p>
      </dgm:t>
    </dgm:pt>
    <dgm:pt modelId="{B8358CF0-D4D9-4B7C-9AF3-D3B3D3EEEB9D}" type="pres">
      <dgm:prSet presAssocID="{73B0D3F1-7A9C-4C90-ABAD-71C31A1B6F32}" presName="tile4" presStyleLbl="node1" presStyleIdx="3" presStyleCnt="4" custLinFactX="6380" custLinFactNeighborX="100000" custLinFactNeighborY="15159"/>
      <dgm:spPr/>
      <dgm:t>
        <a:bodyPr/>
        <a:lstStyle/>
        <a:p>
          <a:endParaRPr lang="da-DK"/>
        </a:p>
      </dgm:t>
    </dgm:pt>
    <dgm:pt modelId="{47F06383-4211-42B8-8BE1-D31E82482A6D}" type="pres">
      <dgm:prSet presAssocID="{73B0D3F1-7A9C-4C90-ABAD-71C31A1B6F32}" presName="tile4text" presStyleLbl="node1" presStyleIdx="3" presStyleCnt="4">
        <dgm:presLayoutVars>
          <dgm:chMax val="0"/>
          <dgm:chPref val="0"/>
          <dgm:bulletEnabled val="1"/>
        </dgm:presLayoutVars>
      </dgm:prSet>
      <dgm:spPr/>
      <dgm:t>
        <a:bodyPr/>
        <a:lstStyle/>
        <a:p>
          <a:endParaRPr lang="da-DK"/>
        </a:p>
      </dgm:t>
    </dgm:pt>
    <dgm:pt modelId="{435BDD28-F431-44DC-8015-D4AB39D3DF2A}" type="pres">
      <dgm:prSet presAssocID="{73B0D3F1-7A9C-4C90-ABAD-71C31A1B6F32}" presName="centerTile" presStyleLbl="fgShp" presStyleIdx="0" presStyleCnt="1" custScaleX="121739" custScaleY="121206">
        <dgm:presLayoutVars>
          <dgm:chMax val="0"/>
          <dgm:chPref val="0"/>
        </dgm:presLayoutVars>
      </dgm:prSet>
      <dgm:spPr/>
      <dgm:t>
        <a:bodyPr/>
        <a:lstStyle/>
        <a:p>
          <a:endParaRPr lang="da-DK"/>
        </a:p>
      </dgm:t>
    </dgm:pt>
  </dgm:ptLst>
  <dgm:cxnLst>
    <dgm:cxn modelId="{3E0F8A9A-4C71-4D59-97F2-691F534D5811}" type="presOf" srcId="{5C16D2AF-D970-4DA9-ACB2-472828D013BD}" destId="{2FDFD234-6FD8-4372-A9E1-29C63E51750E}" srcOrd="1" destOrd="0" presId="urn:microsoft.com/office/officeart/2005/8/layout/matrix1"/>
    <dgm:cxn modelId="{5B007848-3B38-47A9-8DF0-E3D812B5EE18}" type="presOf" srcId="{D0F7B838-D4EB-4F88-B166-98CBFC646115}" destId="{9AAEBF15-8BD4-41BB-A4FD-72BFCCA0D675}" srcOrd="1" destOrd="0" presId="urn:microsoft.com/office/officeart/2005/8/layout/matrix1"/>
    <dgm:cxn modelId="{DB4CFF4A-E47E-42DC-8444-0AB73208BE24}" srcId="{39FC5FAF-C140-4ABE-B483-80497CF48D2E}" destId="{16AF6B15-87A6-483A-B02F-A1285ADB7650}" srcOrd="0" destOrd="0" parTransId="{FF6B7ECC-9949-4FC0-8B02-96E7A348B135}" sibTransId="{130DCB12-4C6C-43B9-A4DA-5F3EF73C56A6}"/>
    <dgm:cxn modelId="{A47B23A7-EBC6-4A18-BF71-3506A81F43DB}" type="presOf" srcId="{39FC5FAF-C140-4ABE-B483-80497CF48D2E}" destId="{435BDD28-F431-44DC-8015-D4AB39D3DF2A}" srcOrd="0" destOrd="0" presId="urn:microsoft.com/office/officeart/2005/8/layout/matrix1"/>
    <dgm:cxn modelId="{ABBE191D-EAE1-4895-8EF9-4CA4497D50D5}" type="presOf" srcId="{DCED9E86-C827-47F1-999A-D4D50E5986E0}" destId="{47F06383-4211-42B8-8BE1-D31E82482A6D}" srcOrd="1" destOrd="0" presId="urn:microsoft.com/office/officeart/2005/8/layout/matrix1"/>
    <dgm:cxn modelId="{20B3CF3C-2527-41FC-84C2-BE7E3454F817}" srcId="{39FC5FAF-C140-4ABE-B483-80497CF48D2E}" destId="{D0F7B838-D4EB-4F88-B166-98CBFC646115}" srcOrd="2" destOrd="0" parTransId="{6497D7F2-22A0-4748-AC4F-25430CF61321}" sibTransId="{E55C91EF-177B-4B50-87AA-740B7E4AB5A9}"/>
    <dgm:cxn modelId="{F75C3DCE-D27A-45C0-A670-81A5634F1B65}" type="presOf" srcId="{DCED9E86-C827-47F1-999A-D4D50E5986E0}" destId="{B8358CF0-D4D9-4B7C-9AF3-D3B3D3EEEB9D}" srcOrd="0" destOrd="0" presId="urn:microsoft.com/office/officeart/2005/8/layout/matrix1"/>
    <dgm:cxn modelId="{9422BF23-FEBB-42CB-9529-9413F3CDE83E}" type="presOf" srcId="{5C16D2AF-D970-4DA9-ACB2-472828D013BD}" destId="{C203AA09-6B23-4686-8AFF-B21432A2CD0C}" srcOrd="0" destOrd="0" presId="urn:microsoft.com/office/officeart/2005/8/layout/matrix1"/>
    <dgm:cxn modelId="{884A7F55-27C7-4614-8BAF-FD306D2F4D63}" srcId="{39FC5FAF-C140-4ABE-B483-80497CF48D2E}" destId="{DCED9E86-C827-47F1-999A-D4D50E5986E0}" srcOrd="3" destOrd="0" parTransId="{9F3AD23E-10CC-4686-B956-3C0AF7DB77F6}" sibTransId="{5BF4FE1F-3DE0-440D-9608-FC77E6A6A36F}"/>
    <dgm:cxn modelId="{FE8EC4D0-1180-44A6-8357-FFE096119824}" srcId="{73B0D3F1-7A9C-4C90-ABAD-71C31A1B6F32}" destId="{39FC5FAF-C140-4ABE-B483-80497CF48D2E}" srcOrd="0" destOrd="0" parTransId="{DD8758B8-8E5B-4053-A1B3-FF05043C7ADA}" sibTransId="{0C2B1E5B-8208-4609-A83C-DD3715F6CFB0}"/>
    <dgm:cxn modelId="{716647EE-DEF2-4AB7-A315-12B5AE2F0F2E}" type="presOf" srcId="{73B0D3F1-7A9C-4C90-ABAD-71C31A1B6F32}" destId="{829F421A-6202-44D9-AD55-CAC8156308E3}" srcOrd="0" destOrd="0" presId="urn:microsoft.com/office/officeart/2005/8/layout/matrix1"/>
    <dgm:cxn modelId="{5D6B366F-E775-4B91-9159-1028BC8D2603}" type="presOf" srcId="{D0F7B838-D4EB-4F88-B166-98CBFC646115}" destId="{57D7093E-6E33-4BFF-A467-32C276332F57}" srcOrd="0" destOrd="0" presId="urn:microsoft.com/office/officeart/2005/8/layout/matrix1"/>
    <dgm:cxn modelId="{775C78D2-5474-4B7B-9D6D-6E5994A24DE9}" type="presOf" srcId="{16AF6B15-87A6-483A-B02F-A1285ADB7650}" destId="{BFFD6B80-5776-41E5-ABCB-3F6173D5C161}" srcOrd="0" destOrd="0" presId="urn:microsoft.com/office/officeart/2005/8/layout/matrix1"/>
    <dgm:cxn modelId="{AA5B7DF9-B0B7-4F72-BACC-577832E656B4}" srcId="{39FC5FAF-C140-4ABE-B483-80497CF48D2E}" destId="{5C16D2AF-D970-4DA9-ACB2-472828D013BD}" srcOrd="1" destOrd="0" parTransId="{69755D76-0F37-4587-A1C1-6F469481B070}" sibTransId="{16484C50-D3AB-4C99-BD9F-281322391009}"/>
    <dgm:cxn modelId="{CAA97536-9287-4D69-9169-E2B053FCD291}" type="presOf" srcId="{16AF6B15-87A6-483A-B02F-A1285ADB7650}" destId="{678455FE-6E35-43F3-AF0C-C45C43DF4E1F}" srcOrd="1" destOrd="0" presId="urn:microsoft.com/office/officeart/2005/8/layout/matrix1"/>
    <dgm:cxn modelId="{387EFB99-2ECA-4E06-AC04-4F8B3592B2AB}" type="presParOf" srcId="{829F421A-6202-44D9-AD55-CAC8156308E3}" destId="{6BC34185-5575-4950-9182-B6DB8F04520F}" srcOrd="0" destOrd="0" presId="urn:microsoft.com/office/officeart/2005/8/layout/matrix1"/>
    <dgm:cxn modelId="{4BA98EB2-AC3F-4BB6-BCB3-DF2344137CE8}" type="presParOf" srcId="{6BC34185-5575-4950-9182-B6DB8F04520F}" destId="{BFFD6B80-5776-41E5-ABCB-3F6173D5C161}" srcOrd="0" destOrd="0" presId="urn:microsoft.com/office/officeart/2005/8/layout/matrix1"/>
    <dgm:cxn modelId="{0B887B7C-74C4-4D6B-AB67-0E1A5ABEBB10}" type="presParOf" srcId="{6BC34185-5575-4950-9182-B6DB8F04520F}" destId="{678455FE-6E35-43F3-AF0C-C45C43DF4E1F}" srcOrd="1" destOrd="0" presId="urn:microsoft.com/office/officeart/2005/8/layout/matrix1"/>
    <dgm:cxn modelId="{2EF86C2E-93F8-4BBE-A27F-F4A4388DFCF7}" type="presParOf" srcId="{6BC34185-5575-4950-9182-B6DB8F04520F}" destId="{C203AA09-6B23-4686-8AFF-B21432A2CD0C}" srcOrd="2" destOrd="0" presId="urn:microsoft.com/office/officeart/2005/8/layout/matrix1"/>
    <dgm:cxn modelId="{F80021CE-19D1-4A80-8466-E0891236D2D2}" type="presParOf" srcId="{6BC34185-5575-4950-9182-B6DB8F04520F}" destId="{2FDFD234-6FD8-4372-A9E1-29C63E51750E}" srcOrd="3" destOrd="0" presId="urn:microsoft.com/office/officeart/2005/8/layout/matrix1"/>
    <dgm:cxn modelId="{FE74ABAA-866E-4E94-BE88-28BF4D34CBF6}" type="presParOf" srcId="{6BC34185-5575-4950-9182-B6DB8F04520F}" destId="{57D7093E-6E33-4BFF-A467-32C276332F57}" srcOrd="4" destOrd="0" presId="urn:microsoft.com/office/officeart/2005/8/layout/matrix1"/>
    <dgm:cxn modelId="{D7C71CEE-E53E-446A-8EF8-729934CCC240}" type="presParOf" srcId="{6BC34185-5575-4950-9182-B6DB8F04520F}" destId="{9AAEBF15-8BD4-41BB-A4FD-72BFCCA0D675}" srcOrd="5" destOrd="0" presId="urn:microsoft.com/office/officeart/2005/8/layout/matrix1"/>
    <dgm:cxn modelId="{A7F094EA-6241-45ED-BD30-5AA3E5B258CD}" type="presParOf" srcId="{6BC34185-5575-4950-9182-B6DB8F04520F}" destId="{B8358CF0-D4D9-4B7C-9AF3-D3B3D3EEEB9D}" srcOrd="6" destOrd="0" presId="urn:microsoft.com/office/officeart/2005/8/layout/matrix1"/>
    <dgm:cxn modelId="{63725318-28E0-4FCE-B98A-54329F61E7D9}" type="presParOf" srcId="{6BC34185-5575-4950-9182-B6DB8F04520F}" destId="{47F06383-4211-42B8-8BE1-D31E82482A6D}" srcOrd="7" destOrd="0" presId="urn:microsoft.com/office/officeart/2005/8/layout/matrix1"/>
    <dgm:cxn modelId="{F7E6F257-DC15-4BC7-80B7-F5AD480C192F}" type="presParOf" srcId="{829F421A-6202-44D9-AD55-CAC8156308E3}" destId="{435BDD28-F431-44DC-8015-D4AB39D3DF2A}"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D8438-35CD-44AE-B22A-AB5D34AAFB3D}">
      <dsp:nvSpPr>
        <dsp:cNvPr id="0" name=""/>
        <dsp:cNvSpPr/>
      </dsp:nvSpPr>
      <dsp:spPr>
        <a:xfrm>
          <a:off x="683546" y="0"/>
          <a:ext cx="7772400" cy="3559944"/>
        </a:xfrm>
        <a:prstGeom prst="rightArrow">
          <a:avLst/>
        </a:prstGeom>
        <a:gradFill rotWithShape="0">
          <a:gsLst>
            <a:gs pos="0">
              <a:schemeClr val="dk1">
                <a:tint val="40000"/>
                <a:hueOff val="0"/>
                <a:satOff val="0"/>
                <a:lumOff val="0"/>
                <a:alphaOff val="0"/>
                <a:satMod val="103000"/>
                <a:lumMod val="102000"/>
                <a:tint val="94000"/>
              </a:schemeClr>
            </a:gs>
            <a:gs pos="50000">
              <a:schemeClr val="dk1">
                <a:tint val="40000"/>
                <a:hueOff val="0"/>
                <a:satOff val="0"/>
                <a:lumOff val="0"/>
                <a:alphaOff val="0"/>
                <a:satMod val="110000"/>
                <a:lumMod val="100000"/>
                <a:shade val="100000"/>
              </a:schemeClr>
            </a:gs>
            <a:gs pos="100000">
              <a:schemeClr val="dk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837DD3D-8E3B-4423-853D-DE5CE827A647}">
      <dsp:nvSpPr>
        <dsp:cNvPr id="0" name=""/>
        <dsp:cNvSpPr/>
      </dsp:nvSpPr>
      <dsp:spPr>
        <a:xfrm>
          <a:off x="270123" y="1067983"/>
          <a:ext cx="2743200" cy="142397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dirty="0"/>
            <a:t>Problem Analysis</a:t>
          </a:r>
        </a:p>
      </dsp:txBody>
      <dsp:txXfrm>
        <a:off x="339636" y="1137496"/>
        <a:ext cx="2604174" cy="1284951"/>
      </dsp:txXfrm>
    </dsp:sp>
    <dsp:sp modelId="{A7BBA4ED-E4B9-4089-8BB8-E85FBBCB8D90}">
      <dsp:nvSpPr>
        <dsp:cNvPr id="0" name=""/>
        <dsp:cNvSpPr/>
      </dsp:nvSpPr>
      <dsp:spPr>
        <a:xfrm>
          <a:off x="3200400" y="1067983"/>
          <a:ext cx="2743200" cy="142397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dirty="0"/>
            <a:t>Problem Solving</a:t>
          </a:r>
        </a:p>
      </dsp:txBody>
      <dsp:txXfrm>
        <a:off x="3269913" y="1137496"/>
        <a:ext cx="2604174" cy="1284951"/>
      </dsp:txXfrm>
    </dsp:sp>
    <dsp:sp modelId="{906304D4-DAC3-429B-AB82-A2A79CD702A7}">
      <dsp:nvSpPr>
        <dsp:cNvPr id="0" name=""/>
        <dsp:cNvSpPr/>
      </dsp:nvSpPr>
      <dsp:spPr>
        <a:xfrm>
          <a:off x="6130676" y="1067983"/>
          <a:ext cx="2743200" cy="142397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dirty="0"/>
            <a:t>Project Report</a:t>
          </a:r>
        </a:p>
      </dsp:txBody>
      <dsp:txXfrm>
        <a:off x="6200189" y="1137496"/>
        <a:ext cx="2604174" cy="1284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6BF37-1486-4AF0-BA14-0BCFE82BC458}">
      <dsp:nvSpPr>
        <dsp:cNvPr id="0" name=""/>
        <dsp:cNvSpPr/>
      </dsp:nvSpPr>
      <dsp:spPr>
        <a:xfrm>
          <a:off x="868729" y="56300"/>
          <a:ext cx="1303370" cy="724094"/>
        </a:xfrm>
        <a:prstGeom prst="roundRect">
          <a:avLst>
            <a:gd name="adj" fmla="val 10000"/>
          </a:avLst>
        </a:prstGeom>
        <a:solidFill>
          <a:srgbClr val="FFC000"/>
        </a:solidFill>
        <a:ln w="6350" cap="flat" cmpd="sng" algn="ctr">
          <a:solidFill>
            <a:schemeClr val="accent6">
              <a:alpha val="90000"/>
              <a:tint val="55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a:t>Big data</a:t>
          </a:r>
        </a:p>
      </dsp:txBody>
      <dsp:txXfrm>
        <a:off x="889937" y="77508"/>
        <a:ext cx="1260954" cy="681678"/>
      </dsp:txXfrm>
    </dsp:sp>
    <dsp:sp modelId="{4AFFB976-14A3-4884-BE70-6C9DCB4DC5C3}">
      <dsp:nvSpPr>
        <dsp:cNvPr id="0" name=""/>
        <dsp:cNvSpPr/>
      </dsp:nvSpPr>
      <dsp:spPr>
        <a:xfrm>
          <a:off x="2690377" y="-35047"/>
          <a:ext cx="1999135" cy="949295"/>
        </a:xfrm>
        <a:prstGeom prst="roundRect">
          <a:avLst>
            <a:gd name="adj" fmla="val 10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a:t>Big video</a:t>
          </a:r>
        </a:p>
      </dsp:txBody>
      <dsp:txXfrm>
        <a:off x="2718181" y="-7243"/>
        <a:ext cx="1943527" cy="893687"/>
      </dsp:txXfrm>
    </dsp:sp>
    <dsp:sp modelId="{B62027ED-F6E5-4DD5-8F55-24541A5DC5D9}">
      <dsp:nvSpPr>
        <dsp:cNvPr id="0" name=""/>
        <dsp:cNvSpPr/>
      </dsp:nvSpPr>
      <dsp:spPr>
        <a:xfrm>
          <a:off x="2364143" y="3133702"/>
          <a:ext cx="543070" cy="543070"/>
        </a:xfrm>
        <a:prstGeom prst="triangle">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63B37575-2AD3-42B0-9907-1C51DD87A245}">
      <dsp:nvSpPr>
        <dsp:cNvPr id="0" name=""/>
        <dsp:cNvSpPr/>
      </dsp:nvSpPr>
      <dsp:spPr>
        <a:xfrm rot="240000">
          <a:off x="1005968" y="2900990"/>
          <a:ext cx="3259420" cy="227920"/>
        </a:xfrm>
        <a:prstGeom prst="rect">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EDACD0A1-DFF9-4BC8-91A7-60362D918CD7}">
      <dsp:nvSpPr>
        <dsp:cNvPr id="0" name=""/>
        <dsp:cNvSpPr/>
      </dsp:nvSpPr>
      <dsp:spPr>
        <a:xfrm rot="240000">
          <a:off x="2966474" y="2490382"/>
          <a:ext cx="1293463" cy="446690"/>
        </a:xfrm>
        <a:prstGeom prst="roundRect">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Complex data streams</a:t>
          </a:r>
        </a:p>
      </dsp:txBody>
      <dsp:txXfrm>
        <a:off x="2988280" y="2512188"/>
        <a:ext cx="1249851" cy="403078"/>
      </dsp:txXfrm>
    </dsp:sp>
    <dsp:sp modelId="{914F571D-1ED9-4E11-BCA8-68350031430E}">
      <dsp:nvSpPr>
        <dsp:cNvPr id="0" name=""/>
        <dsp:cNvSpPr/>
      </dsp:nvSpPr>
      <dsp:spPr>
        <a:xfrm rot="240000">
          <a:off x="3002679" y="2012479"/>
          <a:ext cx="1293463" cy="446690"/>
        </a:xfrm>
        <a:prstGeom prst="roundRect">
          <a:avLst/>
        </a:prstGeom>
        <a:gradFill rotWithShape="0">
          <a:gsLst>
            <a:gs pos="0">
              <a:schemeClr val="accent6">
                <a:shade val="50000"/>
                <a:hueOff val="-35265"/>
                <a:satOff val="-1944"/>
                <a:lumOff val="11984"/>
                <a:alphaOff val="0"/>
                <a:satMod val="103000"/>
                <a:lumMod val="102000"/>
                <a:tint val="94000"/>
              </a:schemeClr>
            </a:gs>
            <a:gs pos="50000">
              <a:schemeClr val="accent6">
                <a:shade val="50000"/>
                <a:hueOff val="-35265"/>
                <a:satOff val="-1944"/>
                <a:lumOff val="11984"/>
                <a:alphaOff val="0"/>
                <a:satMod val="110000"/>
                <a:lumMod val="100000"/>
                <a:shade val="100000"/>
              </a:schemeClr>
            </a:gs>
            <a:gs pos="100000">
              <a:schemeClr val="accent6">
                <a:shade val="50000"/>
                <a:hueOff val="-35265"/>
                <a:satOff val="-1944"/>
                <a:lumOff val="1198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Human data</a:t>
          </a:r>
        </a:p>
      </dsp:txBody>
      <dsp:txXfrm>
        <a:off x="3024485" y="2034285"/>
        <a:ext cx="1249851" cy="403078"/>
      </dsp:txXfrm>
    </dsp:sp>
    <dsp:sp modelId="{9B493E73-D396-4FF2-AF2A-108A90D5526B}">
      <dsp:nvSpPr>
        <dsp:cNvPr id="0" name=""/>
        <dsp:cNvSpPr/>
      </dsp:nvSpPr>
      <dsp:spPr>
        <a:xfrm rot="240000">
          <a:off x="3038884" y="1534577"/>
          <a:ext cx="1293463" cy="446690"/>
        </a:xfrm>
        <a:prstGeom prst="roundRect">
          <a:avLst/>
        </a:prstGeom>
        <a:gradFill rotWithShape="0">
          <a:gsLst>
            <a:gs pos="0">
              <a:schemeClr val="accent6">
                <a:shade val="50000"/>
                <a:hueOff val="-70531"/>
                <a:satOff val="-3887"/>
                <a:lumOff val="23969"/>
                <a:alphaOff val="0"/>
                <a:satMod val="103000"/>
                <a:lumMod val="102000"/>
                <a:tint val="94000"/>
              </a:schemeClr>
            </a:gs>
            <a:gs pos="50000">
              <a:schemeClr val="accent6">
                <a:shade val="50000"/>
                <a:hueOff val="-70531"/>
                <a:satOff val="-3887"/>
                <a:lumOff val="23969"/>
                <a:alphaOff val="0"/>
                <a:satMod val="110000"/>
                <a:lumMod val="100000"/>
                <a:shade val="100000"/>
              </a:schemeClr>
            </a:gs>
            <a:gs pos="100000">
              <a:schemeClr val="accent6">
                <a:shade val="50000"/>
                <a:hueOff val="-70531"/>
                <a:satOff val="-3887"/>
                <a:lumOff val="239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Qualitative</a:t>
          </a:r>
        </a:p>
      </dsp:txBody>
      <dsp:txXfrm>
        <a:off x="3060690" y="1556383"/>
        <a:ext cx="1249851" cy="403078"/>
      </dsp:txXfrm>
    </dsp:sp>
    <dsp:sp modelId="{CC9BD8C4-0D5D-4C06-8AAC-0BF8FE3C4132}">
      <dsp:nvSpPr>
        <dsp:cNvPr id="0" name=""/>
        <dsp:cNvSpPr/>
      </dsp:nvSpPr>
      <dsp:spPr>
        <a:xfrm rot="240000">
          <a:off x="3075088" y="1056674"/>
          <a:ext cx="1293463" cy="446690"/>
        </a:xfrm>
        <a:prstGeom prst="roundRect">
          <a:avLst/>
        </a:prstGeom>
        <a:gradFill rotWithShape="0">
          <a:gsLst>
            <a:gs pos="0">
              <a:schemeClr val="accent6">
                <a:shade val="50000"/>
                <a:hueOff val="-105796"/>
                <a:satOff val="-5831"/>
                <a:lumOff val="35953"/>
                <a:alphaOff val="0"/>
                <a:satMod val="103000"/>
                <a:lumMod val="102000"/>
                <a:tint val="94000"/>
              </a:schemeClr>
            </a:gs>
            <a:gs pos="50000">
              <a:schemeClr val="accent6">
                <a:shade val="50000"/>
                <a:hueOff val="-105796"/>
                <a:satOff val="-5831"/>
                <a:lumOff val="35953"/>
                <a:alphaOff val="0"/>
                <a:satMod val="110000"/>
                <a:lumMod val="100000"/>
                <a:shade val="100000"/>
              </a:schemeClr>
            </a:gs>
            <a:gs pos="100000">
              <a:schemeClr val="accent6">
                <a:shade val="50000"/>
                <a:hueOff val="-105796"/>
                <a:satOff val="-5831"/>
                <a:lumOff val="359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Enhanced digital video</a:t>
          </a:r>
        </a:p>
      </dsp:txBody>
      <dsp:txXfrm>
        <a:off x="3096894" y="1078480"/>
        <a:ext cx="1249851" cy="403078"/>
      </dsp:txXfrm>
    </dsp:sp>
    <dsp:sp modelId="{2FC7C735-94EB-40F7-AA1A-CC043E0BF4F5}">
      <dsp:nvSpPr>
        <dsp:cNvPr id="0" name=""/>
        <dsp:cNvSpPr/>
      </dsp:nvSpPr>
      <dsp:spPr>
        <a:xfrm rot="240000">
          <a:off x="1083828" y="2360044"/>
          <a:ext cx="1293463" cy="446690"/>
        </a:xfrm>
        <a:prstGeom prst="round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Large data sets</a:t>
          </a:r>
        </a:p>
      </dsp:txBody>
      <dsp:txXfrm>
        <a:off x="1105634" y="2381850"/>
        <a:ext cx="1249851" cy="403078"/>
      </dsp:txXfrm>
    </dsp:sp>
    <dsp:sp modelId="{92577DF8-1C68-44B4-8CAE-9CB63C5345D9}">
      <dsp:nvSpPr>
        <dsp:cNvPr id="0" name=""/>
        <dsp:cNvSpPr/>
      </dsp:nvSpPr>
      <dsp:spPr>
        <a:xfrm rot="240000">
          <a:off x="1120033" y="1882142"/>
          <a:ext cx="1293463" cy="446690"/>
        </a:xfrm>
        <a:prstGeom prst="round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Meta-data</a:t>
          </a:r>
        </a:p>
      </dsp:txBody>
      <dsp:txXfrm>
        <a:off x="1141839" y="1903948"/>
        <a:ext cx="1249851" cy="403078"/>
      </dsp:txXfrm>
    </dsp:sp>
    <dsp:sp modelId="{960B89F7-1CCD-4318-BAEB-A740DCC58364}">
      <dsp:nvSpPr>
        <dsp:cNvPr id="0" name=""/>
        <dsp:cNvSpPr/>
      </dsp:nvSpPr>
      <dsp:spPr>
        <a:xfrm rot="240000">
          <a:off x="1156238" y="1404240"/>
          <a:ext cx="1293463" cy="446690"/>
        </a:xfrm>
        <a:prstGeom prst="round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a:solidFill>
                <a:schemeClr val="tx1"/>
              </a:solidFill>
            </a:rPr>
            <a:t>Quantitative</a:t>
          </a:r>
        </a:p>
      </dsp:txBody>
      <dsp:txXfrm>
        <a:off x="1178044" y="1426046"/>
        <a:ext cx="1249851" cy="403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D6B80-5776-41E5-ABCB-3F6173D5C161}">
      <dsp:nvSpPr>
        <dsp:cNvPr id="0" name=""/>
        <dsp:cNvSpPr/>
      </dsp:nvSpPr>
      <dsp:spPr>
        <a:xfrm rot="16200000">
          <a:off x="434329" y="-434329"/>
          <a:ext cx="1756734" cy="2625393"/>
        </a:xfrm>
        <a:prstGeom prst="round1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GB" sz="1400" kern="1200" dirty="0"/>
            <a:t>Capture</a:t>
          </a:r>
        </a:p>
        <a:p>
          <a:pPr lvl="0" algn="ctr" defTabSz="622300">
            <a:lnSpc>
              <a:spcPct val="90000"/>
            </a:lnSpc>
            <a:spcBef>
              <a:spcPct val="0"/>
            </a:spcBef>
            <a:spcAft>
              <a:spcPct val="35000"/>
            </a:spcAft>
          </a:pPr>
          <a:r>
            <a:rPr lang="en-GB" sz="1400" kern="1200" dirty="0"/>
            <a:t>Storage</a:t>
          </a:r>
        </a:p>
        <a:p>
          <a:pPr lvl="0" algn="ctr" defTabSz="622300">
            <a:lnSpc>
              <a:spcPct val="90000"/>
            </a:lnSpc>
            <a:spcBef>
              <a:spcPct val="0"/>
            </a:spcBef>
            <a:spcAft>
              <a:spcPct val="35000"/>
            </a:spcAft>
          </a:pPr>
          <a:r>
            <a:rPr lang="en-GB" sz="1400" kern="1200" dirty="0"/>
            <a:t>Archiving</a:t>
          </a:r>
        </a:p>
        <a:p>
          <a:pPr lvl="0" algn="ctr" defTabSz="622300">
            <a:lnSpc>
              <a:spcPct val="90000"/>
            </a:lnSpc>
            <a:spcBef>
              <a:spcPct val="0"/>
            </a:spcBef>
            <a:spcAft>
              <a:spcPct val="35000"/>
            </a:spcAft>
          </a:pPr>
          <a:r>
            <a:rPr lang="en-GB" sz="1400" kern="1200" dirty="0"/>
            <a:t>Access</a:t>
          </a:r>
        </a:p>
      </dsp:txBody>
      <dsp:txXfrm rot="5400000">
        <a:off x="0" y="0"/>
        <a:ext cx="2625393" cy="1317550"/>
      </dsp:txXfrm>
    </dsp:sp>
    <dsp:sp modelId="{C203AA09-6B23-4686-8AFF-B21432A2CD0C}">
      <dsp:nvSpPr>
        <dsp:cNvPr id="0" name=""/>
        <dsp:cNvSpPr/>
      </dsp:nvSpPr>
      <dsp:spPr>
        <a:xfrm>
          <a:off x="2625393" y="0"/>
          <a:ext cx="2625393" cy="1756734"/>
        </a:xfrm>
        <a:prstGeom prst="round1Rect">
          <a:avLst/>
        </a:prstGeom>
        <a:gradFill rotWithShape="0">
          <a:gsLst>
            <a:gs pos="0">
              <a:schemeClr val="accent2">
                <a:hueOff val="-49915"/>
                <a:satOff val="10863"/>
                <a:lumOff val="-2026"/>
                <a:alphaOff val="0"/>
                <a:satMod val="103000"/>
                <a:lumMod val="102000"/>
                <a:tint val="94000"/>
              </a:schemeClr>
            </a:gs>
            <a:gs pos="50000">
              <a:schemeClr val="accent2">
                <a:hueOff val="-49915"/>
                <a:satOff val="10863"/>
                <a:lumOff val="-2026"/>
                <a:alphaOff val="0"/>
                <a:satMod val="110000"/>
                <a:lumMod val="100000"/>
                <a:shade val="100000"/>
              </a:schemeClr>
            </a:gs>
            <a:gs pos="100000">
              <a:schemeClr val="accent2">
                <a:hueOff val="-49915"/>
                <a:satOff val="10863"/>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GB" sz="1400" kern="1200" dirty="0"/>
            <a:t>Collaboration</a:t>
          </a:r>
        </a:p>
        <a:p>
          <a:pPr lvl="0" algn="ctr" defTabSz="622300">
            <a:lnSpc>
              <a:spcPct val="90000"/>
            </a:lnSpc>
            <a:spcBef>
              <a:spcPct val="0"/>
            </a:spcBef>
            <a:spcAft>
              <a:spcPct val="35000"/>
            </a:spcAft>
          </a:pPr>
          <a:r>
            <a:rPr lang="en-GB" sz="1400" kern="1200" dirty="0"/>
            <a:t>Sharing</a:t>
          </a:r>
        </a:p>
      </dsp:txBody>
      <dsp:txXfrm>
        <a:off x="2625393" y="0"/>
        <a:ext cx="2625393" cy="1317550"/>
      </dsp:txXfrm>
    </dsp:sp>
    <dsp:sp modelId="{57D7093E-6E33-4BFF-A467-32C276332F57}">
      <dsp:nvSpPr>
        <dsp:cNvPr id="0" name=""/>
        <dsp:cNvSpPr/>
      </dsp:nvSpPr>
      <dsp:spPr>
        <a:xfrm rot="10800000">
          <a:off x="0" y="1756734"/>
          <a:ext cx="2625393" cy="1756734"/>
        </a:xfrm>
        <a:prstGeom prst="round1Rect">
          <a:avLst/>
        </a:prstGeom>
        <a:gradFill rotWithShape="0">
          <a:gsLst>
            <a:gs pos="0">
              <a:schemeClr val="accent2">
                <a:hueOff val="-99830"/>
                <a:satOff val="21726"/>
                <a:lumOff val="-4052"/>
                <a:alphaOff val="0"/>
                <a:satMod val="103000"/>
                <a:lumMod val="102000"/>
                <a:tint val="94000"/>
              </a:schemeClr>
            </a:gs>
            <a:gs pos="50000">
              <a:schemeClr val="accent2">
                <a:hueOff val="-99830"/>
                <a:satOff val="21726"/>
                <a:lumOff val="-4052"/>
                <a:alphaOff val="0"/>
                <a:satMod val="110000"/>
                <a:lumMod val="100000"/>
                <a:shade val="100000"/>
              </a:schemeClr>
            </a:gs>
            <a:gs pos="100000">
              <a:schemeClr val="accent2">
                <a:hueOff val="-99830"/>
                <a:satOff val="21726"/>
                <a:lumOff val="-40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GB" sz="1400" kern="1200" dirty="0"/>
            <a:t>Visualisation</a:t>
          </a:r>
        </a:p>
        <a:p>
          <a:pPr lvl="0" algn="ctr" defTabSz="622300">
            <a:lnSpc>
              <a:spcPct val="90000"/>
            </a:lnSpc>
            <a:spcBef>
              <a:spcPct val="0"/>
            </a:spcBef>
            <a:spcAft>
              <a:spcPct val="35000"/>
            </a:spcAft>
          </a:pPr>
          <a:r>
            <a:rPr lang="en-GB" sz="1400" kern="1200" dirty="0"/>
            <a:t>Transformation</a:t>
          </a:r>
        </a:p>
        <a:p>
          <a:pPr lvl="0" algn="ctr" defTabSz="622300">
            <a:lnSpc>
              <a:spcPct val="90000"/>
            </a:lnSpc>
            <a:spcBef>
              <a:spcPct val="0"/>
            </a:spcBef>
            <a:spcAft>
              <a:spcPct val="35000"/>
            </a:spcAft>
          </a:pPr>
          <a:r>
            <a:rPr lang="en-GB" sz="1400" kern="1200" dirty="0"/>
            <a:t>Presentation</a:t>
          </a:r>
        </a:p>
      </dsp:txBody>
      <dsp:txXfrm rot="10800000">
        <a:off x="0" y="2195918"/>
        <a:ext cx="2625393" cy="1317550"/>
      </dsp:txXfrm>
    </dsp:sp>
    <dsp:sp modelId="{B8358CF0-D4D9-4B7C-9AF3-D3B3D3EEEB9D}">
      <dsp:nvSpPr>
        <dsp:cNvPr id="0" name=""/>
        <dsp:cNvSpPr/>
      </dsp:nvSpPr>
      <dsp:spPr>
        <a:xfrm rot="5400000">
          <a:off x="3059722" y="1322404"/>
          <a:ext cx="1756734" cy="2625393"/>
        </a:xfrm>
        <a:prstGeom prst="round1Rect">
          <a:avLst/>
        </a:prstGeom>
        <a:gradFill rotWithShape="0">
          <a:gsLst>
            <a:gs pos="0">
              <a:schemeClr val="accent2">
                <a:hueOff val="-149745"/>
                <a:satOff val="32589"/>
                <a:lumOff val="-6078"/>
                <a:alphaOff val="0"/>
                <a:satMod val="103000"/>
                <a:lumMod val="102000"/>
                <a:tint val="94000"/>
              </a:schemeClr>
            </a:gs>
            <a:gs pos="50000">
              <a:schemeClr val="accent2">
                <a:hueOff val="-149745"/>
                <a:satOff val="32589"/>
                <a:lumOff val="-6078"/>
                <a:alphaOff val="0"/>
                <a:satMod val="110000"/>
                <a:lumMod val="100000"/>
                <a:shade val="100000"/>
              </a:schemeClr>
            </a:gs>
            <a:gs pos="100000">
              <a:schemeClr val="accent2">
                <a:hueOff val="-149745"/>
                <a:satOff val="32589"/>
                <a:lumOff val="-60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GB" sz="1400" kern="1200" dirty="0"/>
            <a:t>Qualitative tools </a:t>
          </a:r>
          <a:br>
            <a:rPr lang="en-GB" sz="1400" kern="1200" dirty="0"/>
          </a:br>
          <a:r>
            <a:rPr lang="en-GB" sz="1400" kern="1200" dirty="0"/>
            <a:t>to support analysis</a:t>
          </a:r>
        </a:p>
      </dsp:txBody>
      <dsp:txXfrm rot="-5400000">
        <a:off x="2625393" y="2195917"/>
        <a:ext cx="2625393" cy="1317550"/>
      </dsp:txXfrm>
    </dsp:sp>
    <dsp:sp modelId="{435BDD28-F431-44DC-8015-D4AB39D3DF2A}">
      <dsp:nvSpPr>
        <dsp:cNvPr id="0" name=""/>
        <dsp:cNvSpPr/>
      </dsp:nvSpPr>
      <dsp:spPr>
        <a:xfrm>
          <a:off x="1666555" y="1224417"/>
          <a:ext cx="1917676" cy="1064633"/>
        </a:xfrm>
        <a:prstGeom prst="roundRect">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BIG VIDEO</a:t>
          </a:r>
        </a:p>
        <a:p>
          <a:pPr lvl="0" algn="ctr" defTabSz="622300">
            <a:lnSpc>
              <a:spcPct val="90000"/>
            </a:lnSpc>
            <a:spcBef>
              <a:spcPct val="0"/>
            </a:spcBef>
            <a:spcAft>
              <a:spcPct val="35000"/>
            </a:spcAft>
          </a:pPr>
          <a:r>
            <a:rPr lang="en-GB" sz="1400" kern="1200" dirty="0"/>
            <a:t>INFRASTRUCTURE</a:t>
          </a:r>
        </a:p>
      </dsp:txBody>
      <dsp:txXfrm>
        <a:off x="1718526" y="1276388"/>
        <a:ext cx="1813734" cy="9606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a:endParaRPr lang="en-US" altLang="da-DK" sz="1300" smtClean="0">
              <a:latin typeface="Arial" panose="020B0604020202020204" pitchFamily="34" charset="0"/>
              <a:ea typeface="ＭＳ Ｐゴシック" panose="020B0600070205080204" pitchFamily="34" charset="-128"/>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A1613E-82EA-4CDE-BE0C-370404AA92AF}" type="slidenum">
              <a:rPr lang="en-US" altLang="da-DK" sz="1200"/>
              <a:pPr/>
              <a:t>7</a:t>
            </a:fld>
            <a:endParaRPr lang="en-US" altLang="da-DK" sz="1200"/>
          </a:p>
        </p:txBody>
      </p:sp>
    </p:spTree>
    <p:extLst>
      <p:ext uri="{BB962C8B-B14F-4D97-AF65-F5344CB8AC3E}">
        <p14:creationId xmlns:p14="http://schemas.microsoft.com/office/powerpoint/2010/main" val="403814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EAEF35-F33B-481D-8239-4FBF4E844720}" type="slidenum">
              <a:rPr lang="en-GB" altLang="da-DK" sz="1200" smtClean="0">
                <a:cs typeface="Times New Roman" panose="02020603050405020304" pitchFamily="18" charset="0"/>
              </a:rPr>
              <a:pPr/>
              <a:t>15</a:t>
            </a:fld>
            <a:endParaRPr lang="en-GB" altLang="da-DK" sz="1200" smtClean="0">
              <a:cs typeface="Times New Roman" panose="02020603050405020304"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145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4B613F-1D15-4D3A-9E78-66DF8292BCFF}" type="slidenum">
              <a:rPr lang="en-GB" altLang="da-DK" sz="1200" smtClean="0">
                <a:cs typeface="Times New Roman" panose="02020603050405020304" pitchFamily="18" charset="0"/>
              </a:rPr>
              <a:pPr/>
              <a:t>16</a:t>
            </a:fld>
            <a:endParaRPr lang="en-GB" altLang="da-DK" sz="1200" smtClean="0">
              <a:cs typeface="Times New Roman" panose="02020603050405020304" pitchFamily="18" charset="0"/>
            </a:endParaRPr>
          </a:p>
        </p:txBody>
      </p:sp>
      <p:sp>
        <p:nvSpPr>
          <p:cNvPr id="17411" name="Rectangle 2"/>
          <p:cNvSpPr>
            <a:spLocks noGrp="1" noRot="1" noChangeAspect="1" noChangeArrowheads="1" noTextEdit="1"/>
          </p:cNvSpPr>
          <p:nvPr>
            <p:ph type="sldImg"/>
          </p:nvPr>
        </p:nvSpPr>
        <p:spPr>
          <a:xfrm>
            <a:off x="384175" y="685800"/>
            <a:ext cx="6091238" cy="3427413"/>
          </a:xfrm>
          <a:ln/>
        </p:spPr>
      </p:sp>
      <p:sp>
        <p:nvSpPr>
          <p:cNvPr id="17412"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1006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7D96CA-AB10-45A4-8270-9825E2853B0C}" type="slidenum">
              <a:rPr lang="en-GB" altLang="da-DK" sz="1200" smtClean="0">
                <a:cs typeface="Times New Roman" panose="02020603050405020304" pitchFamily="18" charset="0"/>
              </a:rPr>
              <a:pPr/>
              <a:t>17</a:t>
            </a:fld>
            <a:endParaRPr lang="en-GB" altLang="da-DK" sz="1200" smtClean="0">
              <a:cs typeface="Times New Roman" panose="02020603050405020304" pitchFamily="18" charset="0"/>
            </a:endParaRPr>
          </a:p>
        </p:txBody>
      </p:sp>
      <p:sp>
        <p:nvSpPr>
          <p:cNvPr id="19459" name="Rectangle 2"/>
          <p:cNvSpPr>
            <a:spLocks noGrp="1" noRot="1" noChangeAspect="1" noChangeArrowheads="1" noTextEdit="1"/>
          </p:cNvSpPr>
          <p:nvPr>
            <p:ph type="sldImg"/>
          </p:nvPr>
        </p:nvSpPr>
        <p:spPr>
          <a:xfrm>
            <a:off x="382588" y="684213"/>
            <a:ext cx="6096000" cy="3429000"/>
          </a:xfrm>
          <a:ln/>
        </p:spPr>
      </p:sp>
      <p:sp>
        <p:nvSpPr>
          <p:cNvPr id="19460" name="Rectangle 3"/>
          <p:cNvSpPr>
            <a:spLocks noGrp="1" noChangeArrowheads="1"/>
          </p:cNvSpPr>
          <p:nvPr>
            <p:ph type="body" idx="1"/>
          </p:nvPr>
        </p:nvSpPr>
        <p:spPr>
          <a:xfrm>
            <a:off x="915988" y="4341813"/>
            <a:ext cx="502602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7114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FCBAECD8-138C-4474-BA0E-D32AB3BFDB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A03EAD-7040-431A-ABCD-61B3D0F9E419}" type="slidenum">
              <a:rPr lang="da-DK" altLang="da-DK" sz="1200"/>
              <a:pPr/>
              <a:t>19</a:t>
            </a:fld>
            <a:endParaRPr lang="da-DK" altLang="da-DK" sz="1200"/>
          </a:p>
        </p:txBody>
      </p:sp>
      <p:sp>
        <p:nvSpPr>
          <p:cNvPr id="7171" name="Rectangle 2">
            <a:extLst>
              <a:ext uri="{FF2B5EF4-FFF2-40B4-BE49-F238E27FC236}">
                <a16:creationId xmlns:a16="http://schemas.microsoft.com/office/drawing/2014/main" id="{E73A9B57-06B2-455A-BC5B-48EFFCB42BD9}"/>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7D08629C-389C-4EA1-8E39-17C7CE05D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593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png"/><Relationship Id="rId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Rektangel 19"/>
          <p:cNvSpPr/>
          <p:nvPr userDrawn="1"/>
        </p:nvSpPr>
        <p:spPr>
          <a:xfrm>
            <a:off x="505731" y="1155050"/>
            <a:ext cx="10173155" cy="369332"/>
          </a:xfrm>
          <a:prstGeom prst="rect">
            <a:avLst/>
          </a:prstGeom>
        </p:spPr>
        <p:txBody>
          <a:bodyPr wrap="square" rtlCol="0">
            <a:spAutoFit/>
          </a:bodyPr>
          <a:lstStyle/>
          <a:p>
            <a:pPr rtl="0"/>
            <a:r>
              <a:rPr lang="en-gb" dirty="0">
                <a:solidFill>
                  <a:srgbClr val="DF6752"/>
                </a:solidFill>
              </a:rPr>
              <a:t>- REMEMBER TO DELETE THIS SLIDE BEFORE YOU FINISH YOUR PRESENTATION</a:t>
            </a:r>
            <a:endParaRPr lang="da-DK" dirty="0">
              <a:solidFill>
                <a:srgbClr val="DF6752"/>
              </a:solidFill>
            </a:endParaRPr>
          </a:p>
        </p:txBody>
      </p:sp>
      <p:sp>
        <p:nvSpPr>
          <p:cNvPr id="23" name="Text Box 48"/>
          <p:cNvSpPr txBox="1">
            <a:spLocks noChangeArrowheads="1"/>
          </p:cNvSpPr>
          <p:nvPr userDrawn="1"/>
        </p:nvSpPr>
        <p:spPr bwMode="auto">
          <a:xfrm>
            <a:off x="587375" y="1960595"/>
            <a:ext cx="2327618" cy="362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100000"/>
              </a:lnSpc>
              <a:spcAft>
                <a:spcPts val="600"/>
              </a:spcAft>
              <a:defRPr/>
            </a:pPr>
            <a:r>
              <a:rPr lang="en-gb" sz="1000" b="1" spc="300" noProof="1">
                <a:solidFill>
                  <a:schemeClr val="tx1"/>
                </a:solidFill>
                <a:latin typeface="+mn-lt"/>
                <a:cs typeface="Arial" panose="020B0604020202020204" pitchFamily="34" charset="0"/>
              </a:rPr>
              <a:t>AAU POWERPOINT TEMPLATES</a:t>
            </a:r>
            <a:r>
              <a:rPr lang="da-DK" sz="1000" b="1" noProof="1" smtClean="0">
                <a:solidFill>
                  <a:schemeClr val="tx1"/>
                </a:solidFill>
                <a:latin typeface="+mn-lt"/>
                <a:cs typeface="Arial" panose="020B0604020202020204" pitchFamily="34" charset="0"/>
              </a:rPr>
              <a:t/>
            </a:r>
            <a:br>
              <a:rPr lang="da-DK" sz="1000" b="1" noProof="1" smtClean="0">
                <a:solidFill>
                  <a:schemeClr val="tx1"/>
                </a:solidFill>
                <a:latin typeface="+mn-lt"/>
                <a:cs typeface="Arial" panose="020B0604020202020204" pitchFamily="34" charset="0"/>
              </a:rPr>
            </a:br>
            <a:r>
              <a:rPr lang="da-DK" sz="1000" b="1" noProof="1" smtClean="0">
                <a:solidFill>
                  <a:schemeClr val="tx1"/>
                </a:solidFill>
                <a:latin typeface="+mn-lt"/>
                <a:cs typeface="Arial" panose="020B0604020202020204" pitchFamily="34" charset="0"/>
              </a:rPr>
              <a:t/>
            </a:r>
            <a:br>
              <a:rPr lang="da-DK" sz="1000" b="1" noProof="1" smtClean="0">
                <a:solidFill>
                  <a:schemeClr val="tx1"/>
                </a:solidFill>
                <a:latin typeface="+mn-lt"/>
                <a:cs typeface="Arial" panose="020B0604020202020204" pitchFamily="34" charset="0"/>
              </a:rPr>
            </a:br>
            <a:r>
              <a:rPr lang="en-gb" sz="900" b="0" dirty="0">
                <a:effectLst/>
                <a:latin typeface="+mn-lt"/>
                <a:ea typeface="Calibri" panose="020F0502020204030204" pitchFamily="34" charset="0"/>
                <a:cs typeface="Times New Roman" panose="02020603050405020304" pitchFamily="18" charset="0"/>
              </a:rPr>
              <a:t>When you open PowerPoint, you can choose between two templates in widescreen (16:9) with the AAU logo in either Danish or English.</a:t>
            </a:r>
            <a:endParaRPr lang="da-DK" sz="900" b="0" dirty="0" smtClean="0">
              <a:effectLst/>
              <a:latin typeface="+mn-lt"/>
              <a:ea typeface="Calibri" panose="020F0502020204030204" pitchFamily="34" charset="0"/>
              <a:cs typeface="Times New Roman" panose="02020603050405020304" pitchFamily="18" charset="0"/>
            </a:endParaRPr>
          </a:p>
          <a:p>
            <a:pPr rtl="0">
              <a:lnSpc>
                <a:spcPct val="100000"/>
              </a:lnSpc>
              <a:spcAft>
                <a:spcPts val="1000"/>
              </a:spcAft>
            </a:pPr>
            <a:r>
              <a:rPr lang="en-gb" sz="900" b="0" dirty="0">
                <a:effectLst/>
                <a:latin typeface="+mn-lt"/>
                <a:ea typeface="Calibri" panose="020F0502020204030204" pitchFamily="34" charset="0"/>
                <a:cs typeface="Times New Roman" panose="02020603050405020304" pitchFamily="18" charset="0"/>
              </a:rPr>
              <a:t>You can also download the templates at: </a:t>
            </a:r>
            <a:r>
              <a:rPr lang="en-gb" sz="900" b="0" dirty="0" smtClean="0">
                <a:effectLst/>
                <a:latin typeface="+mn-lt"/>
                <a:ea typeface="Calibri" panose="020F0502020204030204" pitchFamily="34" charset="0"/>
                <a:cs typeface="Times New Roman" panose="02020603050405020304" pitchFamily="18" charset="0"/>
                <a:hlinkClick r:id="rId2"/>
              </a:rPr>
              <a:t>www.design.aau.dk/skabeloner/powerpoint</a:t>
            </a:r>
            <a:r>
              <a:rPr lang="en-gb" sz="900" b="0" dirty="0" smtClean="0">
                <a:effectLst/>
                <a:latin typeface="+mn-lt"/>
                <a:ea typeface="Calibri" panose="020F0502020204030204" pitchFamily="34" charset="0"/>
                <a:cs typeface="Times New Roman" panose="02020603050405020304" pitchFamily="18" charset="0"/>
              </a:rPr>
              <a:t>You </a:t>
            </a:r>
            <a:r>
              <a:rPr lang="en-gb" sz="900" b="0" dirty="0">
                <a:effectLst/>
                <a:latin typeface="+mn-lt"/>
                <a:ea typeface="Calibri" panose="020F0502020204030204" pitchFamily="34" charset="0"/>
                <a:cs typeface="Times New Roman" panose="02020603050405020304" pitchFamily="18" charset="0"/>
              </a:rPr>
              <a:t>can also download the AAU PowerPoint presentation for inspiration. We will make sure that the AAU PowerPoint </a:t>
            </a:r>
            <a:r>
              <a:rPr lang="en-gb" sz="900" b="0" dirty="0" smtClean="0">
                <a:effectLst/>
                <a:latin typeface="+mn-lt"/>
                <a:ea typeface="Calibri" panose="020F0502020204030204" pitchFamily="34" charset="0"/>
                <a:cs typeface="Times New Roman" panose="02020603050405020304" pitchFamily="18" charset="0"/>
              </a:rPr>
              <a:t>presentation available </a:t>
            </a:r>
            <a:r>
              <a:rPr lang="en-gb" sz="900" b="0" dirty="0">
                <a:effectLst/>
                <a:latin typeface="+mn-lt"/>
                <a:ea typeface="Calibri" panose="020F0502020204030204" pitchFamily="34" charset="0"/>
                <a:cs typeface="Times New Roman" panose="02020603050405020304" pitchFamily="18" charset="0"/>
              </a:rPr>
              <a:t>for download is updated with the latest figures and information. When you download the AAU </a:t>
            </a:r>
            <a:r>
              <a:rPr lang="en-gb" sz="900" b="0" dirty="0" smtClean="0">
                <a:effectLst/>
                <a:latin typeface="+mn-lt"/>
                <a:ea typeface="Calibri" panose="020F0502020204030204" pitchFamily="34" charset="0"/>
                <a:cs typeface="Times New Roman" panose="02020603050405020304" pitchFamily="18" charset="0"/>
              </a:rPr>
              <a:t>PowerPoint presentation, </a:t>
            </a:r>
            <a:r>
              <a:rPr lang="en-gb" sz="900" b="0" dirty="0">
                <a:effectLst/>
                <a:latin typeface="+mn-lt"/>
                <a:ea typeface="Calibri" panose="020F0502020204030204" pitchFamily="34" charset="0"/>
                <a:cs typeface="Times New Roman" panose="02020603050405020304" pitchFamily="18" charset="0"/>
              </a:rPr>
              <a:t>you can simply delete the slides you do not wish to use in your own presentation. </a:t>
            </a:r>
          </a:p>
          <a:p>
            <a:pPr marL="0" marR="0" lvl="0" indent="0" algn="l" defTabSz="914330" rtl="0" eaLnBrk="0" fontAlgn="auto" latinLnBrk="0" hangingPunct="0">
              <a:lnSpc>
                <a:spcPct val="100000"/>
              </a:lnSpc>
              <a:spcBef>
                <a:spcPts val="0"/>
              </a:spcBef>
              <a:spcAft>
                <a:spcPts val="1000"/>
              </a:spcAft>
              <a:buClrTx/>
              <a:buSzTx/>
              <a:buFontTx/>
              <a:buNone/>
              <a:tabLst/>
              <a:defRPr/>
            </a:pPr>
            <a:r>
              <a:rPr lang="en-gb" sz="1000" b="1" kern="1200" spc="300" noProof="1">
                <a:solidFill>
                  <a:schemeClr val="tx1"/>
                </a:solidFill>
                <a:latin typeface="Arial" charset="0"/>
                <a:ea typeface="+mn-ea"/>
                <a:cs typeface="Arial" panose="020B0604020202020204" pitchFamily="34" charset="0"/>
              </a:rPr>
              <a:t>FONTS</a:t>
            </a:r>
            <a:r>
              <a:rPr lang="da-DK" sz="1000" b="1" kern="1200" spc="300" noProof="1" smtClean="0">
                <a:solidFill>
                  <a:schemeClr val="tx1"/>
                </a:solidFill>
                <a:latin typeface="Arial" charset="0"/>
                <a:ea typeface="+mn-ea"/>
                <a:cs typeface="Arial" panose="020B0604020202020204" pitchFamily="34" charset="0"/>
              </a:rPr>
              <a:t/>
            </a:r>
            <a:br>
              <a:rPr lang="da-DK" sz="1000" b="1" kern="1200" spc="300" noProof="1" smtClean="0">
                <a:solidFill>
                  <a:schemeClr val="tx1"/>
                </a:solidFill>
                <a:latin typeface="Arial" charset="0"/>
                <a:ea typeface="+mn-ea"/>
                <a:cs typeface="Arial" panose="020B0604020202020204" pitchFamily="34" charset="0"/>
              </a:rPr>
            </a:br>
            <a:r>
              <a:rPr lang="da-DK" sz="1050" b="1" kern="1200" noProof="1" smtClean="0">
                <a:solidFill>
                  <a:schemeClr val="tx1"/>
                </a:solidFill>
                <a:latin typeface="Arial" charset="0"/>
                <a:ea typeface="+mn-ea"/>
                <a:cs typeface="Arial" panose="020B0604020202020204" pitchFamily="34" charset="0"/>
              </a:rPr>
              <a:t/>
            </a:r>
            <a:br>
              <a:rPr lang="da-DK" sz="1050" b="1" kern="1200" noProof="1" smtClean="0">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In PowerPoint </a:t>
            </a:r>
            <a:r>
              <a:rPr lang="en-gb" sz="900" b="0" kern="1200" noProof="1" smtClean="0">
                <a:solidFill>
                  <a:schemeClr val="tx1"/>
                </a:solidFill>
                <a:latin typeface="Arial" charset="0"/>
                <a:ea typeface="+mn-ea"/>
                <a:cs typeface="Arial" panose="020B0604020202020204" pitchFamily="34" charset="0"/>
              </a:rPr>
              <a:t>presentations </a:t>
            </a:r>
            <a:r>
              <a:rPr lang="en-gb" sz="900" b="0" kern="1200" noProof="1">
                <a:solidFill>
                  <a:schemeClr val="tx1"/>
                </a:solidFill>
                <a:latin typeface="Arial" charset="0"/>
                <a:ea typeface="+mn-ea"/>
                <a:cs typeface="Arial" panose="020B0604020202020204" pitchFamily="34" charset="0"/>
              </a:rPr>
              <a:t>we use AAU’s secondary font Arial.</a:t>
            </a:r>
          </a:p>
          <a:p>
            <a:pPr rtl="0">
              <a:lnSpc>
                <a:spcPct val="115000"/>
              </a:lnSpc>
              <a:spcAft>
                <a:spcPts val="1000"/>
              </a:spcAft>
            </a:pPr>
            <a:endParaRPr lang="da-DK" sz="900" b="0" dirty="0" smtClean="0">
              <a:effectLst/>
              <a:latin typeface="+mn-lt"/>
              <a:ea typeface="Calibri" panose="020F0502020204030204" pitchFamily="34" charset="0"/>
              <a:cs typeface="Times New Roman" panose="02020603050405020304" pitchFamily="18" charset="0"/>
            </a:endParaRPr>
          </a:p>
        </p:txBody>
      </p:sp>
      <p:sp>
        <p:nvSpPr>
          <p:cNvPr id="24" name="Text Box 48"/>
          <p:cNvSpPr txBox="1">
            <a:spLocks noChangeArrowheads="1"/>
          </p:cNvSpPr>
          <p:nvPr userDrawn="1"/>
        </p:nvSpPr>
        <p:spPr bwMode="auto">
          <a:xfrm>
            <a:off x="6269374" y="1960595"/>
            <a:ext cx="2327618"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mn-lt"/>
                <a:ea typeface="+mn-ea"/>
                <a:cs typeface="Arial" panose="020B0604020202020204" pitchFamily="34" charset="0"/>
              </a:rPr>
              <a:t>TEMPLATE COLOURS</a:t>
            </a:r>
          </a:p>
          <a:p>
            <a:pPr rtl="0" eaLnBrk="1" hangingPunct="1">
              <a:lnSpc>
                <a:spcPct val="90000"/>
              </a:lnSpc>
              <a:spcAft>
                <a:spcPts val="600"/>
              </a:spcAft>
              <a:defRPr/>
            </a:pPr>
            <a:r>
              <a:rPr lang="da-DK" sz="1100" b="1" kern="1200" noProof="1" smtClean="0">
                <a:solidFill>
                  <a:schemeClr val="tx1"/>
                </a:solidFill>
                <a:latin typeface="Arial" charset="0"/>
                <a:ea typeface="+mn-ea"/>
                <a:cs typeface="Arial" panose="020B0604020202020204" pitchFamily="34" charset="0"/>
              </a:rPr>
              <a:t/>
            </a:r>
            <a:br>
              <a:rPr lang="da-DK" sz="1100" b="1" kern="1200" noProof="1" smtClean="0">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You can choose from a range of colours for your backgrounds and graphs.</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Right-click the shape you wish to fill with colour and select the paint bucket (Shape fill)</a:t>
            </a:r>
          </a:p>
          <a:p>
            <a:pPr rtl="0" eaLnBrk="1" hangingPunct="1">
              <a:lnSpc>
                <a:spcPct val="90000"/>
              </a:lnSpc>
              <a:spcAft>
                <a:spcPts val="600"/>
              </a:spcAft>
              <a:defRPr/>
            </a:pPr>
            <a:endParaRPr lang="da-DK" sz="1000" b="1" spc="300" noProof="1" smtClean="0">
              <a:solidFill>
                <a:schemeClr val="tx1"/>
              </a:solidFill>
              <a:latin typeface="+mn-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IMAGE SIZE</a:t>
            </a:r>
          </a:p>
          <a:p>
            <a:pPr rtl="0" eaLnBrk="1" hangingPunct="1">
              <a:lnSpc>
                <a:spcPct val="90000"/>
              </a:lnSpc>
              <a:spcAft>
                <a:spcPts val="600"/>
              </a:spcAft>
              <a:defRPr/>
            </a:pP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en-gb" sz="900" b="0" noProof="1">
                <a:solidFill>
                  <a:schemeClr val="tx1"/>
                </a:solidFill>
                <a:latin typeface="+mn-lt"/>
                <a:cs typeface="Arial" panose="020B0604020202020204" pitchFamily="34" charset="0"/>
              </a:rPr>
              <a:t>Remember to use high-quality images for your layouts. Avoid making small images larger, the images become very poor quality and appear grainy and unprofessional.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You can search for and download high-quality AAU images in Skyfish.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Naturally, many high-quality images will increase the overall size of your PowerPoint file. If your PowerPoint file becomes too big, you can resize it when you save your presentation, select </a:t>
            </a:r>
            <a:r>
              <a:rPr lang="en-gb" sz="900" b="1" noProof="1">
                <a:solidFill>
                  <a:schemeClr val="tx1"/>
                </a:solidFill>
                <a:latin typeface="+mn-lt"/>
                <a:cs typeface="Arial" panose="020B0604020202020204" pitchFamily="34" charset="0"/>
              </a:rPr>
              <a:t>Save as</a:t>
            </a:r>
            <a:r>
              <a:rPr lang="en-gb" sz="900" noProof="1">
                <a:solidFill>
                  <a:schemeClr val="tx1"/>
                </a:solidFill>
                <a:latin typeface="+mn-lt"/>
                <a:cs typeface="Arial" panose="020B0604020202020204" pitchFamily="34" charset="0"/>
              </a:rPr>
              <a:t>, </a:t>
            </a:r>
            <a:r>
              <a:rPr lang="en-US" sz="900" noProof="1" smtClean="0">
                <a:solidFill>
                  <a:schemeClr val="tx1"/>
                </a:solidFill>
                <a:latin typeface="+mn-lt"/>
                <a:cs typeface="Arial" panose="020B0604020202020204" pitchFamily="34" charset="0"/>
              </a:rPr>
              <a:t>select a destination folder by clicking Browse, </a:t>
            </a:r>
            <a:r>
              <a:rPr lang="en-gb" sz="900" noProof="1" smtClean="0">
                <a:solidFill>
                  <a:schemeClr val="tx1"/>
                </a:solidFill>
                <a:latin typeface="+mn-lt"/>
                <a:cs typeface="Arial" panose="020B0604020202020204" pitchFamily="34" charset="0"/>
              </a:rPr>
              <a:t>click </a:t>
            </a:r>
            <a:r>
              <a:rPr lang="en-gb" sz="900" noProof="1">
                <a:solidFill>
                  <a:schemeClr val="tx1"/>
                </a:solidFill>
                <a:latin typeface="+mn-lt"/>
                <a:cs typeface="Arial" panose="020B0604020202020204" pitchFamily="34" charset="0"/>
              </a:rPr>
              <a:t>the </a:t>
            </a:r>
            <a:r>
              <a:rPr lang="en-gb" sz="900" b="1" noProof="1">
                <a:solidFill>
                  <a:schemeClr val="tx1"/>
                </a:solidFill>
                <a:latin typeface="+mn-lt"/>
                <a:cs typeface="Arial" panose="020B0604020202020204" pitchFamily="34" charset="0"/>
              </a:rPr>
              <a:t>Tools </a:t>
            </a:r>
            <a:r>
              <a:rPr lang="en-gb" sz="900" noProof="1">
                <a:solidFill>
                  <a:schemeClr val="tx1"/>
                </a:solidFill>
                <a:latin typeface="+mn-lt"/>
                <a:cs typeface="Arial" panose="020B0604020202020204" pitchFamily="34" charset="0"/>
              </a:rPr>
              <a:t>button and select</a:t>
            </a:r>
            <a:r>
              <a:rPr lang="en-gb" sz="900" b="1" noProof="1">
                <a:solidFill>
                  <a:schemeClr val="tx1"/>
                </a:solidFill>
                <a:latin typeface="+mn-lt"/>
                <a:cs typeface="Arial" panose="020B0604020202020204" pitchFamily="34" charset="0"/>
              </a:rPr>
              <a:t> Compress pictures. </a:t>
            </a:r>
            <a:r>
              <a:rPr lang="en-gb" sz="900" b="0" noProof="1">
                <a:solidFill>
                  <a:schemeClr val="tx1"/>
                </a:solidFill>
                <a:latin typeface="+mn-lt"/>
                <a:cs typeface="Arial" panose="020B0604020202020204" pitchFamily="34" charset="0"/>
              </a:rPr>
              <a:t>Always select Screen (150 ppi) or above. </a:t>
            </a:r>
          </a:p>
        </p:txBody>
      </p:sp>
      <p:sp>
        <p:nvSpPr>
          <p:cNvPr id="25" name="Text Box 48"/>
          <p:cNvSpPr txBox="1">
            <a:spLocks noChangeArrowheads="1"/>
          </p:cNvSpPr>
          <p:nvPr userDrawn="1"/>
        </p:nvSpPr>
        <p:spPr bwMode="auto">
          <a:xfrm>
            <a:off x="9116078" y="1959811"/>
            <a:ext cx="2285301" cy="377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Arial" charset="0"/>
                <a:ea typeface="+mn-ea"/>
                <a:cs typeface="Arial" panose="020B0604020202020204" pitchFamily="34" charset="0"/>
              </a:rPr>
              <a:t>INSERT IMAGES</a:t>
            </a:r>
          </a:p>
          <a:p>
            <a:pPr rtl="0" eaLnBrk="1" hangingPunct="1">
              <a:lnSpc>
                <a:spcPct val="90000"/>
              </a:lnSpc>
              <a:spcAft>
                <a:spcPts val="600"/>
              </a:spcAft>
              <a:defRPr/>
            </a:pPr>
            <a:r>
              <a:rPr lang="da-DK" sz="1100" b="1" kern="1200" noProof="1" smtClean="0">
                <a:solidFill>
                  <a:schemeClr val="tx1"/>
                </a:solidFill>
                <a:latin typeface="Arial" charset="0"/>
                <a:ea typeface="+mn-ea"/>
                <a:cs typeface="Arial" panose="020B0604020202020204" pitchFamily="34" charset="0"/>
              </a:rPr>
              <a:t/>
            </a:r>
            <a:br>
              <a:rPr lang="da-DK" sz="1100" b="1" kern="1200" noProof="1" smtClean="0">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For layouts containing picture placeholders: Click on the icon in the placeholder or select </a:t>
            </a:r>
            <a:r>
              <a:rPr lang="en-gb" sz="900" b="1" kern="1200" noProof="1">
                <a:solidFill>
                  <a:schemeClr val="tx1"/>
                </a:solidFill>
                <a:latin typeface="Arial" charset="0"/>
                <a:ea typeface="+mn-ea"/>
                <a:cs typeface="Arial" panose="020B0604020202020204" pitchFamily="34" charset="0"/>
              </a:rPr>
              <a:t>Insert </a:t>
            </a:r>
            <a:r>
              <a:rPr lang="en-gb" sz="900" kern="1200" noProof="1">
                <a:solidFill>
                  <a:schemeClr val="tx1"/>
                </a:solidFill>
                <a:latin typeface="Arial" charset="0"/>
                <a:ea typeface="+mn-ea"/>
                <a:cs typeface="Arial" panose="020B0604020202020204" pitchFamily="34" charset="0"/>
              </a:rPr>
              <a:t>and click </a:t>
            </a:r>
            <a:r>
              <a:rPr lang="en-gb" sz="900" b="1" kern="1200" noProof="1">
                <a:solidFill>
                  <a:schemeClr val="tx1"/>
                </a:solidFill>
                <a:latin typeface="Arial" charset="0"/>
                <a:ea typeface="+mn-ea"/>
                <a:cs typeface="Arial" panose="020B0604020202020204" pitchFamily="34" charset="0"/>
              </a:rPr>
              <a:t>Pictures</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The text in the placeholder will not appear in your final presentation  </a:t>
            </a:r>
          </a:p>
          <a:p>
            <a:pPr rtl="0" eaLnBrk="1" hangingPunct="1">
              <a:lnSpc>
                <a:spcPct val="90000"/>
              </a:lnSpc>
              <a:spcAft>
                <a:spcPts val="600"/>
              </a:spcAft>
              <a:defRPr/>
            </a:pPr>
            <a:endParaRPr lang="da-DK" sz="1000" b="1" noProof="1" smtClean="0">
              <a:solidFill>
                <a:schemeClr val="tx1"/>
              </a:solidFill>
              <a:latin typeface="+mj-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CROP IMAGES</a:t>
            </a:r>
          </a:p>
          <a:p>
            <a:pPr rtl="0" eaLnBrk="1" hangingPunct="1">
              <a:lnSpc>
                <a:spcPct val="90000"/>
              </a:lnSpc>
              <a:spcAft>
                <a:spcPts val="600"/>
              </a:spcAft>
              <a:defRPr/>
            </a:pP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en-gb" sz="900" b="1" noProof="1">
                <a:solidFill>
                  <a:schemeClr val="tx1"/>
                </a:solidFill>
                <a:latin typeface="+mn-lt"/>
                <a:cs typeface="Arial" panose="020B0604020202020204" pitchFamily="34" charset="0"/>
              </a:rPr>
              <a:t>1.</a:t>
            </a:r>
            <a:r>
              <a:rPr lang="en-gb" sz="900" b="0" noProof="1">
                <a:solidFill>
                  <a:schemeClr val="tx1"/>
                </a:solidFill>
                <a:latin typeface="+mn-lt"/>
                <a:cs typeface="Arial" panose="020B0604020202020204" pitchFamily="34" charset="0"/>
              </a:rPr>
              <a:t> Select the image you want to crop, </a:t>
            </a:r>
            <a:r>
              <a:rPr lang="en-gb" sz="900" b="0" i="1" noProof="1" smtClean="0">
                <a:solidFill>
                  <a:schemeClr val="tx1"/>
                </a:solidFill>
                <a:latin typeface="+mn-lt"/>
                <a:cs typeface="Arial" panose="020B0604020202020204" pitchFamily="34" charset="0"/>
              </a:rPr>
              <a:t>(rightclick</a:t>
            </a:r>
            <a:r>
              <a:rPr lang="en-gb" sz="900" b="0" i="1" baseline="0" noProof="1" smtClean="0">
                <a:solidFill>
                  <a:schemeClr val="tx1"/>
                </a:solidFill>
                <a:latin typeface="+mn-lt"/>
                <a:cs typeface="Arial" panose="020B0604020202020204" pitchFamily="34" charset="0"/>
              </a:rPr>
              <a:t> on image and </a:t>
            </a:r>
            <a:r>
              <a:rPr lang="en-gb" sz="900" b="0" i="1" noProof="1" smtClean="0">
                <a:solidFill>
                  <a:schemeClr val="tx1"/>
                </a:solidFill>
                <a:latin typeface="+mn-lt"/>
                <a:cs typeface="Arial" panose="020B0604020202020204" pitchFamily="34" charset="0"/>
              </a:rPr>
              <a:t>click on the </a:t>
            </a:r>
            <a:r>
              <a:rPr lang="en-gb" sz="900" b="1" i="1" noProof="1" smtClean="0">
                <a:solidFill>
                  <a:schemeClr val="tx1"/>
                </a:solidFill>
                <a:latin typeface="+mn-lt"/>
                <a:cs typeface="Arial" panose="020B0604020202020204" pitchFamily="34" charset="0"/>
              </a:rPr>
              <a:t>Crop </a:t>
            </a:r>
            <a:r>
              <a:rPr lang="en-gb" sz="900" b="0" i="1" noProof="1" smtClean="0">
                <a:solidFill>
                  <a:schemeClr val="tx1"/>
                </a:solidFill>
                <a:latin typeface="+mn-lt"/>
                <a:cs typeface="Arial" panose="020B0604020202020204" pitchFamily="34" charset="0"/>
              </a:rPr>
              <a:t>icon) </a:t>
            </a:r>
          </a:p>
          <a:p>
            <a:pPr rtl="0" eaLnBrk="1" hangingPunct="1">
              <a:lnSpc>
                <a:spcPct val="90000"/>
              </a:lnSpc>
              <a:spcAft>
                <a:spcPts val="600"/>
              </a:spcAft>
              <a:defRPr/>
            </a:pPr>
            <a:r>
              <a:rPr lang="en-gb" sz="900" b="1" noProof="1" smtClean="0">
                <a:solidFill>
                  <a:schemeClr val="tx1"/>
                </a:solidFill>
                <a:latin typeface="+mn-lt"/>
                <a:cs typeface="Arial" panose="020B0604020202020204" pitchFamily="34" charset="0"/>
              </a:rPr>
              <a:t>2</a:t>
            </a:r>
            <a:r>
              <a:rPr lang="en-gb" sz="900" b="1" noProof="1">
                <a:solidFill>
                  <a:schemeClr val="tx1"/>
                </a:solidFill>
                <a:latin typeface="+mn-lt"/>
                <a:cs typeface="Arial" panose="020B0604020202020204" pitchFamily="34" charset="0"/>
              </a:rPr>
              <a:t>. </a:t>
            </a:r>
            <a:r>
              <a:rPr lang="en-gb" sz="900" b="0" noProof="1">
                <a:solidFill>
                  <a:schemeClr val="tx1"/>
                </a:solidFill>
                <a:latin typeface="+mn-lt"/>
                <a:cs typeface="Arial" panose="020B0604020202020204" pitchFamily="34" charset="0"/>
              </a:rPr>
              <a:t>To scale the image (resize the image proportionally), hold the </a:t>
            </a:r>
            <a:r>
              <a:rPr lang="en-gb" sz="900" b="1" noProof="1">
                <a:solidFill>
                  <a:schemeClr val="tx1"/>
                </a:solidFill>
                <a:latin typeface="+mn-lt"/>
                <a:cs typeface="Arial" panose="020B0604020202020204" pitchFamily="34" charset="0"/>
              </a:rPr>
              <a:t>SHIFT</a:t>
            </a:r>
            <a:r>
              <a:rPr lang="en-gb" sz="900" b="0" noProof="1">
                <a:solidFill>
                  <a:schemeClr val="tx1"/>
                </a:solidFill>
                <a:latin typeface="+mn-lt"/>
                <a:cs typeface="Arial" panose="020B0604020202020204" pitchFamily="34" charset="0"/>
              </a:rPr>
              <a:t> key while you drag one of the four corner handles</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3. </a:t>
            </a:r>
            <a:r>
              <a:rPr lang="en-gb" sz="900" b="0" noProof="1">
                <a:solidFill>
                  <a:schemeClr val="tx1"/>
                </a:solidFill>
                <a:latin typeface="+mn-lt"/>
                <a:cs typeface="Arial" panose="020B0604020202020204" pitchFamily="34" charset="0"/>
              </a:rPr>
              <a:t>Right-click the image and select </a:t>
            </a:r>
            <a:r>
              <a:rPr lang="en-gb" sz="900" b="1" noProof="1">
                <a:solidFill>
                  <a:schemeClr val="tx1"/>
                </a:solidFill>
                <a:latin typeface="+mn-lt"/>
                <a:cs typeface="Arial" panose="020B0604020202020204" pitchFamily="34" charset="0"/>
              </a:rPr>
              <a:t>Send to back</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Quick tip: </a:t>
            </a:r>
            <a:r>
              <a:rPr lang="en-gb" sz="900" b="0" noProof="1">
                <a:solidFill>
                  <a:schemeClr val="tx1"/>
                </a:solidFill>
                <a:latin typeface="+mn-lt"/>
                <a:cs typeface="Arial" panose="020B0604020202020204" pitchFamily="34" charset="0"/>
              </a:rPr>
              <a:t>If you delete the image and replace it with a new image, this image may appear in front of the text and graphics. If this happens, right-click the image and select </a:t>
            </a:r>
            <a:r>
              <a:rPr lang="en-gb" sz="900" b="1" noProof="1">
                <a:solidFill>
                  <a:schemeClr val="tx1"/>
                </a:solidFill>
                <a:latin typeface="+mn-lt"/>
                <a:cs typeface="Arial" panose="020B0604020202020204" pitchFamily="34" charset="0"/>
              </a:rPr>
              <a:t>Send to back</a:t>
            </a:r>
          </a:p>
        </p:txBody>
      </p:sp>
      <p:sp>
        <p:nvSpPr>
          <p:cNvPr id="26" name="Text Box 48"/>
          <p:cNvSpPr txBox="1">
            <a:spLocks noChangeArrowheads="1"/>
          </p:cNvSpPr>
          <p:nvPr userDrawn="1"/>
        </p:nvSpPr>
        <p:spPr bwMode="auto">
          <a:xfrm>
            <a:off x="9116078" y="594986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MORE INFORMATION</a:t>
            </a:r>
          </a:p>
          <a:p>
            <a:pPr rtl="0" eaLnBrk="1" hangingPunct="1">
              <a:lnSpc>
                <a:spcPct val="90000"/>
              </a:lnSpc>
              <a:spcAft>
                <a:spcPts val="600"/>
              </a:spcAft>
              <a:defRPr/>
            </a:pPr>
            <a:r>
              <a:rPr lang="da-DK" sz="900" b="1" noProof="1">
                <a:solidFill>
                  <a:schemeClr val="tx1"/>
                </a:solidFill>
                <a:latin typeface="+mn-lt"/>
                <a:cs typeface="Arial" panose="020B0604020202020204" pitchFamily="34" charset="0"/>
              </a:rPr>
              <a:t/>
            </a:r>
            <a:br>
              <a:rPr lang="da-DK" sz="900" b="1"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You’ll find more information at</a:t>
            </a:r>
            <a:r>
              <a:rPr lang="da-DK" sz="900" b="0" baseline="0" noProof="1">
                <a:solidFill>
                  <a:schemeClr val="tx1"/>
                </a:solidFill>
                <a:latin typeface="+mn-lt"/>
                <a:cs typeface="Arial" panose="020B0604020202020204" pitchFamily="34" charset="0"/>
              </a:rPr>
              <a:t/>
            </a:r>
            <a:br>
              <a:rPr lang="da-DK" sz="900" b="0" baseline="0" noProof="1">
                <a:solidFill>
                  <a:schemeClr val="tx1"/>
                </a:solidFill>
                <a:latin typeface="+mn-lt"/>
                <a:cs typeface="Arial" panose="020B0604020202020204" pitchFamily="34" charset="0"/>
              </a:rPr>
            </a:br>
            <a:r>
              <a:rPr lang="en-gb" sz="900" b="0" kern="120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27"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en-gb" sz="1000" b="1" kern="1200" spc="300" noProof="1">
                <a:solidFill>
                  <a:schemeClr val="tx1"/>
                </a:solidFill>
                <a:latin typeface="+mn-lt"/>
                <a:ea typeface="+mn-ea"/>
                <a:cs typeface="Arial" panose="020B0604020202020204" pitchFamily="34" charset="0"/>
              </a:rPr>
              <a:t>INSERT A NEW SLIDE</a:t>
            </a:r>
            <a:r>
              <a:rPr lang="en-gb" sz="900" b="0" kern="1200" spc="0" noProof="1">
                <a:solidFill>
                  <a:schemeClr val="tx1"/>
                </a:solidFill>
                <a:latin typeface="Arial" charset="0"/>
                <a:ea typeface="+mn-ea"/>
                <a:cs typeface="Arial" panose="020B0604020202020204" pitchFamily="34" charset="0"/>
              </a:rPr>
              <a:t> </a:t>
            </a:r>
          </a:p>
          <a:p>
            <a:pPr marL="0" marR="0" lvl="0" indent="0" algn="l" defTabSz="914330" rtl="0" eaLnBrk="1" fontAlgn="auto" latinLnBrk="0" hangingPunct="1">
              <a:lnSpc>
                <a:spcPct val="100000"/>
              </a:lnSpc>
              <a:spcBef>
                <a:spcPts val="0"/>
              </a:spcBef>
              <a:spcAft>
                <a:spcPts val="600"/>
              </a:spcAft>
              <a:buClrTx/>
              <a:buSzTx/>
              <a:buFontTx/>
              <a:buNone/>
              <a:tabLst/>
              <a:defRPr/>
            </a:pPr>
            <a:r>
              <a:rPr lang="en-gb" sz="900" b="0" kern="1200" spc="0" noProof="1">
                <a:solidFill>
                  <a:schemeClr val="tx1"/>
                </a:solidFill>
                <a:latin typeface="Arial" charset="0"/>
                <a:ea typeface="+mn-ea"/>
                <a:cs typeface="Arial" panose="020B0604020202020204" pitchFamily="34" charset="0"/>
              </a:rPr>
              <a:t> </a:t>
            </a:r>
            <a:r>
              <a:rPr lang="da-DK" sz="800" b="1" kern="1200" noProof="1" smtClean="0">
                <a:solidFill>
                  <a:schemeClr val="tx1"/>
                </a:solidFill>
                <a:latin typeface="Arial" charset="0"/>
                <a:ea typeface="+mn-ea"/>
                <a:cs typeface="Arial" panose="020B0604020202020204" pitchFamily="34" charset="0"/>
              </a:rPr>
              <a:t/>
            </a:r>
            <a:br>
              <a:rPr lang="da-DK" sz="800" b="1" kern="1200" noProof="1" smtClean="0">
                <a:solidFill>
                  <a:schemeClr val="tx1"/>
                </a:solidFill>
                <a:latin typeface="Arial" charset="0"/>
                <a:ea typeface="+mn-ea"/>
                <a:cs typeface="Arial" panose="020B0604020202020204" pitchFamily="34" charset="0"/>
              </a:rPr>
            </a:br>
            <a:r>
              <a:rPr lang="en-gb" sz="900" b="1" kern="1200" noProof="1">
                <a:solidFill>
                  <a:schemeClr val="tx1"/>
                </a:solidFill>
                <a:latin typeface="Arial" charset="0"/>
                <a:ea typeface="+mn-ea"/>
                <a:cs typeface="Arial" panose="020B0604020202020204" pitchFamily="34" charset="0"/>
              </a:rPr>
              <a:t>1. </a:t>
            </a:r>
            <a:r>
              <a:rPr lang="en-gb" sz="900" kern="1200" noProof="1" smtClean="0">
                <a:solidFill>
                  <a:schemeClr val="tx1"/>
                </a:solidFill>
                <a:latin typeface="Arial" charset="0"/>
                <a:ea typeface="+mn-ea"/>
                <a:cs typeface="Arial" panose="020B0604020202020204" pitchFamily="34" charset="0"/>
              </a:rPr>
              <a:t>Click </a:t>
            </a:r>
            <a:r>
              <a:rPr lang="en-gb" sz="900" b="1" kern="1200" noProof="1" smtClean="0">
                <a:solidFill>
                  <a:schemeClr val="tx1"/>
                </a:solidFill>
                <a:latin typeface="Arial" charset="0"/>
                <a:ea typeface="+mn-ea"/>
                <a:cs typeface="Arial" panose="020B0604020202020204" pitchFamily="34" charset="0"/>
              </a:rPr>
              <a:t>Home</a:t>
            </a:r>
            <a:endParaRPr lang="en-gb" sz="900" b="1" kern="1200" noProof="1">
              <a:solidFill>
                <a:schemeClr val="tx1"/>
              </a:solidFill>
              <a:latin typeface="Arial" charset="0"/>
              <a:ea typeface="+mn-ea"/>
              <a:cs typeface="Arial" panose="020B0604020202020204" pitchFamily="34" charset="0"/>
            </a:endParaRPr>
          </a:p>
          <a:p>
            <a:pPr rtl="0" eaLnBrk="1" hangingPunct="1">
              <a:lnSpc>
                <a:spcPct val="100000"/>
              </a:lnSpc>
              <a:spcAft>
                <a:spcPts val="600"/>
              </a:spcAft>
              <a:defRPr/>
            </a:pPr>
            <a:r>
              <a:rPr lang="en-gb" sz="900" b="1" noProof="1">
                <a:solidFill>
                  <a:schemeClr val="tx1"/>
                </a:solidFill>
                <a:latin typeface="+mn-lt"/>
                <a:cs typeface="Arial" panose="020B0604020202020204" pitchFamily="34" charset="0"/>
              </a:rPr>
              <a:t>2. </a:t>
            </a:r>
            <a:r>
              <a:rPr lang="en-gb" sz="900" noProof="1">
                <a:solidFill>
                  <a:schemeClr val="tx1"/>
                </a:solidFill>
                <a:latin typeface="+mn-lt"/>
                <a:cs typeface="Arial" panose="020B0604020202020204" pitchFamily="34" charset="0"/>
              </a:rPr>
              <a:t>If you want to duplicate a slide layout, select the slide you wish to duplicate and click the top half of the </a:t>
            </a:r>
            <a:r>
              <a:rPr lang="en-gb" sz="900" b="1" noProof="1">
                <a:solidFill>
                  <a:schemeClr val="tx1"/>
                </a:solidFill>
                <a:latin typeface="+mn-lt"/>
                <a:cs typeface="Arial" panose="020B0604020202020204" pitchFamily="34" charset="0"/>
              </a:rPr>
              <a:t>New slide</a:t>
            </a:r>
            <a:r>
              <a:rPr lang="en-gb" sz="900" noProof="1">
                <a:solidFill>
                  <a:schemeClr val="tx1"/>
                </a:solidFill>
                <a:latin typeface="+mn-lt"/>
                <a:cs typeface="Arial" panose="020B0604020202020204" pitchFamily="34" charset="0"/>
              </a:rPr>
              <a:t> button.  Click the bottom half of the New slide button to view the selection of layouts available with the AAU design. </a:t>
            </a:r>
          </a:p>
          <a:p>
            <a:pPr rtl="0" eaLnBrk="1" hangingPunct="1">
              <a:spcAft>
                <a:spcPts val="600"/>
              </a:spcAft>
              <a:defRPr/>
            </a:pPr>
            <a:endParaRPr lang="da-DK" altLang="da-DK" sz="900" baseline="0" noProof="1" smtClean="0">
              <a:solidFill>
                <a:schemeClr val="tx1"/>
              </a:solidFill>
              <a:latin typeface="+mn-lt"/>
              <a:cs typeface="Arial" panose="020B0604020202020204" pitchFamily="34" charset="0"/>
            </a:endParaRPr>
          </a:p>
          <a:p>
            <a:pPr rtl="0" eaLnBrk="1" hangingPunct="1">
              <a:lnSpc>
                <a:spcPct val="90000"/>
              </a:lnSpc>
              <a:spcAft>
                <a:spcPts val="0"/>
              </a:spcAft>
              <a:defRPr/>
            </a:pPr>
            <a:r>
              <a:rPr lang="en-gb" sz="1000" b="1" kern="1200" spc="300" noProof="1">
                <a:solidFill>
                  <a:schemeClr val="tx1"/>
                </a:solidFill>
                <a:latin typeface="Arial" charset="0"/>
                <a:ea typeface="+mn-ea"/>
                <a:cs typeface="Arial" panose="020B0604020202020204" pitchFamily="34" charset="0"/>
              </a:rPr>
              <a:t>GRIDLINES AND GUIDES</a:t>
            </a:r>
          </a:p>
          <a:p>
            <a:pPr rtl="0" eaLnBrk="1" hangingPunct="1">
              <a:lnSpc>
                <a:spcPct val="90000"/>
              </a:lnSpc>
              <a:spcAft>
                <a:spcPts val="0"/>
              </a:spcAft>
              <a:defRPr/>
            </a:pPr>
            <a:endParaRPr lang="da-DK" sz="1000" b="1" kern="1200" spc="300" noProof="1" smtClean="0">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You can use gridlines and guides to help you align and place objects and improve the overall design and layout of your presentation.</a:t>
            </a:r>
            <a:r>
              <a:rPr lang="en-gb" sz="900" b="1" kern="1200" noProof="1">
                <a:solidFill>
                  <a:schemeClr val="tx1"/>
                </a:solidFill>
                <a:latin typeface="Arial" charset="0"/>
                <a:ea typeface="+mn-ea"/>
                <a:cs typeface="Arial" panose="020B0604020202020204" pitchFamily="34" charset="0"/>
              </a:rPr>
              <a:t> </a:t>
            </a:r>
            <a:r>
              <a:rPr lang="en-gb" sz="900" b="0" kern="1200" noProof="1">
                <a:solidFill>
                  <a:schemeClr val="tx1"/>
                </a:solidFill>
                <a:latin typeface="Arial" charset="0"/>
                <a:ea typeface="+mn-ea"/>
                <a:cs typeface="Arial" panose="020B0604020202020204" pitchFamily="34" charset="0"/>
              </a:rPr>
              <a:t>To view gridlines and guides: </a:t>
            </a:r>
            <a:endParaRPr lang="da-DK" sz="900" b="0" kern="1200" noProof="1" smtClean="0">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1. </a:t>
            </a:r>
            <a:r>
              <a:rPr lang="en-gb" sz="900" b="0" kern="1200" noProof="1">
                <a:solidFill>
                  <a:schemeClr val="tx1"/>
                </a:solidFill>
                <a:latin typeface="Arial" charset="0"/>
                <a:ea typeface="+mn-ea"/>
                <a:cs typeface="Arial" panose="020B0604020202020204" pitchFamily="34" charset="0"/>
              </a:rPr>
              <a:t>Select </a:t>
            </a:r>
            <a:r>
              <a:rPr lang="en-gb" sz="900" b="1" kern="1200" noProof="1">
                <a:solidFill>
                  <a:schemeClr val="tx1"/>
                </a:solidFill>
                <a:latin typeface="Arial" charset="0"/>
                <a:ea typeface="+mn-ea"/>
                <a:cs typeface="Arial" panose="020B0604020202020204" pitchFamily="34" charset="0"/>
              </a:rPr>
              <a:t>View</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2. </a:t>
            </a:r>
            <a:r>
              <a:rPr lang="en-gb" sz="900" b="0" kern="1200" noProof="1">
                <a:solidFill>
                  <a:schemeClr val="tx1"/>
                </a:solidFill>
                <a:latin typeface="Arial" charset="0"/>
                <a:ea typeface="+mn-ea"/>
                <a:cs typeface="Arial" panose="020B0604020202020204" pitchFamily="34" charset="0"/>
              </a:rPr>
              <a:t>Select </a:t>
            </a:r>
            <a:r>
              <a:rPr lang="en-gb" sz="900" b="1" kern="1200" noProof="1">
                <a:solidFill>
                  <a:schemeClr val="tx1"/>
                </a:solidFill>
                <a:latin typeface="Arial" charset="0"/>
                <a:ea typeface="+mn-ea"/>
                <a:cs typeface="Arial" panose="020B0604020202020204" pitchFamily="34" charset="0"/>
              </a:rPr>
              <a:t>Gridlines </a:t>
            </a:r>
            <a:r>
              <a:rPr lang="en-gb" sz="900" b="0" kern="1200" noProof="1">
                <a:solidFill>
                  <a:schemeClr val="tx1"/>
                </a:solidFill>
                <a:latin typeface="Arial" charset="0"/>
                <a:ea typeface="+mn-ea"/>
                <a:cs typeface="Arial" panose="020B0604020202020204" pitchFamily="34" charset="0"/>
              </a:rPr>
              <a:t>and/or </a:t>
            </a:r>
            <a:r>
              <a:rPr lang="en-gb" sz="900" b="1" kern="1200" noProof="1">
                <a:solidFill>
                  <a:schemeClr val="tx1"/>
                </a:solidFill>
                <a:latin typeface="Arial" charset="0"/>
                <a:ea typeface="+mn-ea"/>
                <a:cs typeface="Arial" panose="020B0604020202020204" pitchFamily="34" charset="0"/>
              </a:rPr>
              <a:t>Guides</a:t>
            </a:r>
          </a:p>
          <a:p>
            <a:pPr rtl="0" eaLnBrk="1" hangingPunct="1">
              <a:lnSpc>
                <a:spcPct val="90000"/>
              </a:lnSpc>
              <a:spcAft>
                <a:spcPts val="600"/>
              </a:spcAft>
              <a:defRPr/>
            </a:pPr>
            <a:r>
              <a:rPr lang="en-gb" sz="900" b="1" kern="1200" noProof="1">
                <a:solidFill>
                  <a:srgbClr val="DF6752"/>
                </a:solidFill>
                <a:latin typeface="Arial" charset="0"/>
                <a:ea typeface="+mn-ea"/>
                <a:cs typeface="Arial" panose="020B0604020202020204" pitchFamily="34" charset="0"/>
              </a:rPr>
              <a:t>Quick tip: </a:t>
            </a:r>
            <a:r>
              <a:rPr lang="en-gb" sz="900" b="0" kern="1200" noProof="1">
                <a:solidFill>
                  <a:srgbClr val="DF6752"/>
                </a:solidFill>
                <a:latin typeface="Arial" charset="0"/>
                <a:ea typeface="+mn-ea"/>
                <a:cs typeface="Arial" panose="020B0604020202020204" pitchFamily="34" charset="0"/>
              </a:rPr>
              <a:t>Press </a:t>
            </a:r>
            <a:r>
              <a:rPr lang="en-gb" sz="900" b="1" kern="1200" noProof="1">
                <a:solidFill>
                  <a:srgbClr val="DF6752"/>
                </a:solidFill>
                <a:latin typeface="Arial" charset="0"/>
                <a:ea typeface="+mn-ea"/>
                <a:cs typeface="Arial" panose="020B0604020202020204" pitchFamily="34" charset="0"/>
              </a:rPr>
              <a:t>Alt + F9 </a:t>
            </a:r>
            <a:r>
              <a:rPr lang="en-gb" sz="900" b="0" kern="1200" noProof="1">
                <a:solidFill>
                  <a:srgbClr val="DF6752"/>
                </a:solidFill>
                <a:latin typeface="Arial" charset="0"/>
                <a:ea typeface="+mn-ea"/>
                <a:cs typeface="Arial" panose="020B0604020202020204" pitchFamily="34" charset="0"/>
              </a:rPr>
              <a:t>to show gridlines</a:t>
            </a:r>
          </a:p>
          <a:p>
            <a:pPr rtl="0"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28" name="Billed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273427" y="2241762"/>
            <a:ext cx="368254" cy="393946"/>
          </a:xfrm>
          <a:prstGeom prst="rect">
            <a:avLst/>
          </a:prstGeom>
        </p:spPr>
      </p:pic>
      <p:pic>
        <p:nvPicPr>
          <p:cNvPr id="29" name="Billede 3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265672" y="3797099"/>
            <a:ext cx="416717" cy="397335"/>
          </a:xfrm>
          <a:prstGeom prst="rect">
            <a:avLst/>
          </a:prstGeom>
        </p:spPr>
      </p:pic>
      <p:sp>
        <p:nvSpPr>
          <p:cNvPr id="31" name="Rektangel 30"/>
          <p:cNvSpPr/>
          <p:nvPr userDrawn="1"/>
        </p:nvSpPr>
        <p:spPr>
          <a:xfrm>
            <a:off x="509551" y="510317"/>
            <a:ext cx="6096000" cy="1200329"/>
          </a:xfrm>
          <a:prstGeom prst="rect">
            <a:avLst/>
          </a:prstGeom>
        </p:spPr>
        <p:txBody>
          <a:bodyPr rtlCol="0">
            <a:spAutoFit/>
          </a:bodyPr>
          <a:lstStyle/>
          <a:p>
            <a:pPr rtl="0"/>
            <a:r>
              <a:rPr lang="en-gb" sz="3600" b="1" spc="300"/>
              <a:t>USER GUIDE</a:t>
            </a:r>
            <a:r>
              <a:rPr lang="en-US" sz="3600" b="1" spc="300" dirty="0" smtClean="0"/>
              <a:t/>
            </a:r>
            <a:br>
              <a:rPr lang="en-US" sz="3600" b="1" spc="300" dirty="0" smtClean="0"/>
            </a:br>
            <a:endParaRPr lang="da-DK" sz="3600" b="1" spc="300" dirty="0"/>
          </a:p>
        </p:txBody>
      </p:sp>
      <p:pic>
        <p:nvPicPr>
          <p:cNvPr id="3" name="Picture 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98901" y="2300596"/>
            <a:ext cx="307151" cy="517606"/>
          </a:xfrm>
          <a:prstGeom prst="rect">
            <a:avLst/>
          </a:prstGeom>
        </p:spPr>
      </p:pic>
    </p:spTree>
    <p:extLst>
      <p:ext uri="{BB962C8B-B14F-4D97-AF65-F5344CB8AC3E}">
        <p14:creationId xmlns:p14="http://schemas.microsoft.com/office/powerpoint/2010/main" val="11723257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 x 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2">
                    <a:alpha val="70000"/>
                  </a:schemeClr>
                </a:solidFill>
              </a:defRPr>
            </a:lvl1pPr>
          </a:lstStyle>
          <a:p>
            <a:fld id="{D8D877B3-D348-4611-9BDB-C5374591D951}" type="slidenum">
              <a:rPr lang="en-US" smtClean="0"/>
              <a:pPr/>
              <a:t>‹nr.›</a:t>
            </a:fld>
            <a:endParaRPr lang="en-US" dirty="0" smtClean="0"/>
          </a:p>
        </p:txBody>
      </p:sp>
      <p:grpSp>
        <p:nvGrpSpPr>
          <p:cNvPr id="54" name="Gruppe 53"/>
          <p:cNvGrpSpPr/>
          <p:nvPr userDrawn="1"/>
        </p:nvGrpSpPr>
        <p:grpSpPr>
          <a:xfrm>
            <a:off x="474013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0"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75" name="Title 4"/>
          <p:cNvSpPr>
            <a:spLocks noGrp="1"/>
          </p:cNvSpPr>
          <p:nvPr>
            <p:ph type="title" hasCustomPrompt="1"/>
          </p:nvPr>
        </p:nvSpPr>
        <p:spPr>
          <a:xfrm>
            <a:off x="5331007" y="359273"/>
            <a:ext cx="4490445" cy="1621619"/>
          </a:xfrm>
        </p:spPr>
        <p:txBody>
          <a:bodyPr/>
          <a:lstStyle>
            <a:lvl1pPr>
              <a:defRPr sz="3600"/>
            </a:lvl1pPr>
          </a:lstStyle>
          <a:p>
            <a:r>
              <a:rPr lang="en-US" dirty="0" smtClean="0"/>
              <a:t>CLICK TO EDIT TITLE</a:t>
            </a:r>
            <a:endParaRPr lang="en-US" dirty="0"/>
          </a:p>
        </p:txBody>
      </p:sp>
      <p:sp>
        <p:nvSpPr>
          <p:cNvPr id="76" name="Pladsholder til tekst 3"/>
          <p:cNvSpPr>
            <a:spLocks noGrp="1"/>
          </p:cNvSpPr>
          <p:nvPr>
            <p:ph type="body" sz="quarter" idx="12" hasCustomPrompt="1"/>
          </p:nvPr>
        </p:nvSpPr>
        <p:spPr>
          <a:xfrm>
            <a:off x="533100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grpSp>
        <p:nvGrpSpPr>
          <p:cNvPr id="77" name="Group 4"/>
          <p:cNvGrpSpPr>
            <a:grpSpLocks noChangeAspect="1"/>
          </p:cNvGrpSpPr>
          <p:nvPr userDrawn="1"/>
        </p:nvGrpSpPr>
        <p:grpSpPr bwMode="auto">
          <a:xfrm>
            <a:off x="5492750" y="5903913"/>
            <a:ext cx="1236663" cy="815975"/>
            <a:chOff x="3460" y="3719"/>
            <a:chExt cx="779" cy="514"/>
          </a:xfrm>
        </p:grpSpPr>
        <p:sp>
          <p:nvSpPr>
            <p:cNvPr id="78"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5"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6"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7"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8"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9"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987010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endParaRPr lang="en-GB"/>
          </a:p>
        </p:txBody>
      </p:sp>
      <p:sp>
        <p:nvSpPr>
          <p:cNvPr id="3" name="Pladsholder til indhold 2"/>
          <p:cNvSpPr>
            <a:spLocks noGrp="1"/>
          </p:cNvSpPr>
          <p:nvPr>
            <p:ph idx="1"/>
          </p:nvPr>
        </p:nvSpPr>
        <p:spPr/>
        <p:txBody>
          <a:bodyPr>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Rectangle 4">
            <a:extLst>
              <a:ext uri="{FF2B5EF4-FFF2-40B4-BE49-F238E27FC236}">
                <a16:creationId xmlns:a16="http://schemas.microsoft.com/office/drawing/2014/main" id="{660CB25A-B08A-444A-A396-00C26F7035CC}"/>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C54656DF-8CFA-4386-9967-469CE270D8C5}"/>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6AA7AC5C-763D-4EB1-9DA8-4D9362952EB4}"/>
              </a:ext>
            </a:extLst>
          </p:cNvPr>
          <p:cNvSpPr>
            <a:spLocks noGrp="1" noChangeArrowheads="1"/>
          </p:cNvSpPr>
          <p:nvPr>
            <p:ph type="sldNum" sz="quarter" idx="12"/>
          </p:nvPr>
        </p:nvSpPr>
        <p:spPr>
          <a:ln/>
        </p:spPr>
        <p:txBody>
          <a:bodyPr/>
          <a:lstStyle>
            <a:lvl1pPr>
              <a:defRPr/>
            </a:lvl1pPr>
          </a:lstStyle>
          <a:p>
            <a:pPr>
              <a:defRPr/>
            </a:pPr>
            <a:fld id="{18089F24-2FCA-451C-A7E1-2A079BA9C9FE}" type="slidenum">
              <a:rPr lang="da-DK" altLang="da-DK"/>
              <a:pPr>
                <a:defRPr/>
              </a:pPr>
              <a:t>‹nr.›</a:t>
            </a:fld>
            <a:endParaRPr lang="da-DK" altLang="da-DK"/>
          </a:p>
        </p:txBody>
      </p:sp>
    </p:spTree>
    <p:extLst>
      <p:ext uri="{BB962C8B-B14F-4D97-AF65-F5344CB8AC3E}">
        <p14:creationId xmlns:p14="http://schemas.microsoft.com/office/powerpoint/2010/main" val="307733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endParaRPr lang="en-GB"/>
          </a:p>
        </p:txBody>
      </p:sp>
      <p:sp>
        <p:nvSpPr>
          <p:cNvPr id="3" name="Rectangle 4">
            <a:extLst>
              <a:ext uri="{FF2B5EF4-FFF2-40B4-BE49-F238E27FC236}">
                <a16:creationId xmlns:a16="http://schemas.microsoft.com/office/drawing/2014/main" id="{660CB25A-B08A-444A-A396-00C26F7035CC}"/>
              </a:ext>
            </a:extLst>
          </p:cNvPr>
          <p:cNvSpPr>
            <a:spLocks noGrp="1" noChangeArrowheads="1"/>
          </p:cNvSpPr>
          <p:nvPr>
            <p:ph type="dt" sz="half" idx="10"/>
          </p:nvPr>
        </p:nvSpPr>
        <p:spPr>
          <a:ln/>
        </p:spPr>
        <p:txBody>
          <a:bodyPr/>
          <a:lstStyle>
            <a:lvl1pPr>
              <a:defRPr/>
            </a:lvl1pPr>
          </a:lstStyle>
          <a:p>
            <a:pPr>
              <a:defRPr/>
            </a:pPr>
            <a:endParaRPr lang="da-DK"/>
          </a:p>
        </p:txBody>
      </p:sp>
      <p:sp>
        <p:nvSpPr>
          <p:cNvPr id="4" name="Rectangle 5">
            <a:extLst>
              <a:ext uri="{FF2B5EF4-FFF2-40B4-BE49-F238E27FC236}">
                <a16:creationId xmlns:a16="http://schemas.microsoft.com/office/drawing/2014/main" id="{C54656DF-8CFA-4386-9967-469CE270D8C5}"/>
              </a:ext>
            </a:extLst>
          </p:cNvPr>
          <p:cNvSpPr>
            <a:spLocks noGrp="1" noChangeArrowheads="1"/>
          </p:cNvSpPr>
          <p:nvPr>
            <p:ph type="ftr" sz="quarter" idx="11"/>
          </p:nvPr>
        </p:nvSpPr>
        <p:spPr>
          <a:ln/>
        </p:spPr>
        <p:txBody>
          <a:bodyPr/>
          <a:lstStyle>
            <a:lvl1pPr>
              <a:defRPr/>
            </a:lvl1pPr>
          </a:lstStyle>
          <a:p>
            <a:pPr>
              <a:defRPr/>
            </a:pPr>
            <a:endParaRPr lang="da-DK"/>
          </a:p>
        </p:txBody>
      </p:sp>
      <p:sp>
        <p:nvSpPr>
          <p:cNvPr id="5" name="Rectangle 6">
            <a:extLst>
              <a:ext uri="{FF2B5EF4-FFF2-40B4-BE49-F238E27FC236}">
                <a16:creationId xmlns:a16="http://schemas.microsoft.com/office/drawing/2014/main" id="{6AA7AC5C-763D-4EB1-9DA8-4D9362952EB4}"/>
              </a:ext>
            </a:extLst>
          </p:cNvPr>
          <p:cNvSpPr>
            <a:spLocks noGrp="1" noChangeArrowheads="1"/>
          </p:cNvSpPr>
          <p:nvPr>
            <p:ph type="sldNum" sz="quarter" idx="12"/>
          </p:nvPr>
        </p:nvSpPr>
        <p:spPr>
          <a:ln/>
        </p:spPr>
        <p:txBody>
          <a:bodyPr/>
          <a:lstStyle>
            <a:lvl1pPr>
              <a:defRPr/>
            </a:lvl1pPr>
          </a:lstStyle>
          <a:p>
            <a:pPr>
              <a:defRPr/>
            </a:pPr>
            <a:fld id="{F1FD4DCF-3797-4591-BCC4-EBE2EC197289}" type="slidenum">
              <a:rPr lang="da-DK" altLang="da-DK"/>
              <a:pPr>
                <a:defRPr/>
              </a:pPr>
              <a:t>‹nr.›</a:t>
            </a:fld>
            <a:endParaRPr lang="da-DK" altLang="da-DK"/>
          </a:p>
        </p:txBody>
      </p:sp>
    </p:spTree>
    <p:extLst>
      <p:ext uri="{BB962C8B-B14F-4D97-AF65-F5344CB8AC3E}">
        <p14:creationId xmlns:p14="http://schemas.microsoft.com/office/powerpoint/2010/main" val="2426324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Indholdsobjekt">
    <p:spTree>
      <p:nvGrpSpPr>
        <p:cNvPr id="1" name=""/>
        <p:cNvGrpSpPr/>
        <p:nvPr/>
      </p:nvGrpSpPr>
      <p:grpSpPr>
        <a:xfrm>
          <a:off x="0" y="0"/>
          <a:ext cx="0" cy="0"/>
          <a:chOff x="0" y="0"/>
          <a:chExt cx="0" cy="0"/>
        </a:xfrm>
      </p:grpSpPr>
      <p:pic>
        <p:nvPicPr>
          <p:cNvPr id="3" name="Picture 39" descr="powerhead4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4D8661C6-3B2E-484D-9656-05F149871C8E}"/>
              </a:ext>
            </a:extLst>
          </p:cNvPr>
          <p:cNvSpPr>
            <a:spLocks noChangeArrowheads="1"/>
          </p:cNvSpPr>
          <p:nvPr/>
        </p:nvSpPr>
        <p:spPr bwMode="auto">
          <a:xfrm>
            <a:off x="0" y="6669088"/>
            <a:ext cx="12192000" cy="188912"/>
          </a:xfrm>
          <a:prstGeom prst="rect">
            <a:avLst/>
          </a:prstGeom>
          <a:solidFill>
            <a:srgbClr val="1428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endParaRPr lang="da-DK" altLang="da-DK" sz="2400"/>
          </a:p>
        </p:txBody>
      </p:sp>
      <p:graphicFrame>
        <p:nvGraphicFramePr>
          <p:cNvPr id="5" name="Object 38"/>
          <p:cNvGraphicFramePr>
            <a:graphicFrameLocks noChangeAspect="1"/>
          </p:cNvGraphicFramePr>
          <p:nvPr userDrawn="1"/>
        </p:nvGraphicFramePr>
        <p:xfrm>
          <a:off x="10801351" y="549275"/>
          <a:ext cx="1284816" cy="88900"/>
        </p:xfrm>
        <a:graphic>
          <a:graphicData uri="http://schemas.openxmlformats.org/presentationml/2006/ole">
            <mc:AlternateContent xmlns:mc="http://schemas.openxmlformats.org/markup-compatibility/2006">
              <mc:Choice xmlns:v="urn:schemas-microsoft-com:vml" Requires="v">
                <p:oleObj spid="_x0000_s1142" name="Image" r:id="rId4" imgW="963007" imgH="88198" progId="Photoshop.Image.8">
                  <p:embed/>
                </p:oleObj>
              </mc:Choice>
              <mc:Fallback>
                <p:oleObj name="Image" r:id="rId4" imgW="963007" imgH="88198" progId="Photoshop.Image.8">
                  <p:embed/>
                  <p:pic>
                    <p:nvPicPr>
                      <p:cNvPr id="5" name="Object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1351" y="549275"/>
                        <a:ext cx="1284816" cy="8890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635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2">
            <a:extLst>
              <a:ext uri="{FF2B5EF4-FFF2-40B4-BE49-F238E27FC236}">
                <a16:creationId xmlns:a16="http://schemas.microsoft.com/office/drawing/2014/main" id="{24786A3A-81D2-4F42-97E8-0AEF197AC988}"/>
              </a:ext>
            </a:extLst>
          </p:cNvPr>
          <p:cNvSpPr txBox="1">
            <a:spLocks noChangeArrowheads="1"/>
          </p:cNvSpPr>
          <p:nvPr userDrawn="1"/>
        </p:nvSpPr>
        <p:spPr bwMode="auto">
          <a:xfrm>
            <a:off x="8401051" y="6669088"/>
            <a:ext cx="4368800" cy="248402"/>
          </a:xfrm>
          <a:prstGeom prst="rect">
            <a:avLst/>
          </a:prstGeom>
          <a:noFill/>
          <a:ln w="6350">
            <a:noFill/>
            <a:miter lim="800000"/>
            <a:headEnd/>
            <a:tailEnd/>
          </a:ln>
          <a:effectLst/>
        </p:spPr>
        <p:txBody>
          <a:bodyPr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r>
              <a:rPr lang="da-DK" altLang="da-DK" sz="1000">
                <a:solidFill>
                  <a:schemeClr val="bg1"/>
                </a:solidFill>
                <a:latin typeface="Gill Sans MT" panose="020B0502020104020203" pitchFamily="34" charset="0"/>
              </a:rPr>
              <a:t>Welcome to Aalborg University   No. </a:t>
            </a:r>
            <a:fld id="{D5EC9929-4C4E-4778-8E3E-215F7F7BACC1}" type="slidenum">
              <a:rPr lang="da-DK" altLang="da-DK" sz="1000">
                <a:solidFill>
                  <a:schemeClr val="bg1"/>
                </a:solidFill>
                <a:latin typeface="Gill Sans MT" panose="020B0502020104020203" pitchFamily="34" charset="0"/>
              </a:rPr>
              <a:pPr>
                <a:spcBef>
                  <a:spcPct val="50000"/>
                </a:spcBef>
                <a:defRPr/>
              </a:pPr>
              <a:t>‹nr.›</a:t>
            </a:fld>
            <a:r>
              <a:rPr lang="da-DK" altLang="da-DK" sz="1000">
                <a:solidFill>
                  <a:schemeClr val="bg1"/>
                </a:solidFill>
                <a:latin typeface="Gill Sans MT" panose="020B0502020104020203" pitchFamily="34" charset="0"/>
              </a:rPr>
              <a:t> of 31</a:t>
            </a:r>
          </a:p>
        </p:txBody>
      </p:sp>
      <p:graphicFrame>
        <p:nvGraphicFramePr>
          <p:cNvPr id="7" name="Object 44"/>
          <p:cNvGraphicFramePr>
            <a:graphicFrameLocks noChangeAspect="1"/>
          </p:cNvGraphicFramePr>
          <p:nvPr userDrawn="1"/>
        </p:nvGraphicFramePr>
        <p:xfrm>
          <a:off x="624417" y="333375"/>
          <a:ext cx="2207683" cy="312738"/>
        </p:xfrm>
        <a:graphic>
          <a:graphicData uri="http://schemas.openxmlformats.org/presentationml/2006/ole">
            <mc:AlternateContent xmlns:mc="http://schemas.openxmlformats.org/markup-compatibility/2006">
              <mc:Choice xmlns:v="urn:schemas-microsoft-com:vml" Requires="v">
                <p:oleObj spid="_x0000_s1143" name="Image" r:id="rId6" imgW="2606045" imgH="490687" progId="Photoshop.Image.8">
                  <p:embed/>
                </p:oleObj>
              </mc:Choice>
              <mc:Fallback>
                <p:oleObj name="Image" r:id="rId6" imgW="2606045" imgH="490687" progId="Photoshop.Image.8">
                  <p:embed/>
                  <p:pic>
                    <p:nvPicPr>
                      <p:cNvPr id="7" name="Object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417" y="333375"/>
                        <a:ext cx="2207683" cy="31273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635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Pladsholder til indhold 1"/>
          <p:cNvSpPr>
            <a:spLocks noGrp="1"/>
          </p:cNvSpPr>
          <p:nvPr>
            <p:ph/>
          </p:nvPr>
        </p:nvSpPr>
        <p:spPr>
          <a:xfrm>
            <a:off x="609600" y="274639"/>
            <a:ext cx="10972800" cy="585152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8" name="Rectangle 6">
            <a:extLst>
              <a:ext uri="{FF2B5EF4-FFF2-40B4-BE49-F238E27FC236}">
                <a16:creationId xmlns:a16="http://schemas.microsoft.com/office/drawing/2014/main" id="{2CCF3AFB-6DF3-4362-AF3D-B827741D7A52}"/>
              </a:ext>
            </a:extLst>
          </p:cNvPr>
          <p:cNvSpPr>
            <a:spLocks noGrp="1" noChangeArrowheads="1"/>
          </p:cNvSpPr>
          <p:nvPr>
            <p:ph type="dt" sz="half" idx="10"/>
          </p:nvPr>
        </p:nvSpPr>
        <p:spPr>
          <a:xfrm>
            <a:off x="609600" y="6356351"/>
            <a:ext cx="2844800" cy="365125"/>
          </a:xfrm>
        </p:spPr>
        <p:txBody>
          <a:bodyPr/>
          <a:lstStyle>
            <a:lvl1pPr>
              <a:defRPr>
                <a:cs typeface="+mn-cs"/>
              </a:defRPr>
            </a:lvl1pPr>
          </a:lstStyle>
          <a:p>
            <a:pPr>
              <a:defRPr/>
            </a:pPr>
            <a:endParaRPr lang="da-DK"/>
          </a:p>
        </p:txBody>
      </p:sp>
      <p:sp>
        <p:nvSpPr>
          <p:cNvPr id="9" name="Rectangle 7">
            <a:extLst>
              <a:ext uri="{FF2B5EF4-FFF2-40B4-BE49-F238E27FC236}">
                <a16:creationId xmlns:a16="http://schemas.microsoft.com/office/drawing/2014/main" id="{DB2A5C01-6A2E-4364-97E6-34CEB2C30078}"/>
              </a:ext>
            </a:extLst>
          </p:cNvPr>
          <p:cNvSpPr>
            <a:spLocks noGrp="1" noChangeArrowheads="1"/>
          </p:cNvSpPr>
          <p:nvPr>
            <p:ph type="ftr" sz="quarter" idx="11"/>
          </p:nvPr>
        </p:nvSpPr>
        <p:spPr>
          <a:xfrm>
            <a:off x="4165600" y="6356351"/>
            <a:ext cx="3860800" cy="365125"/>
          </a:xfrm>
        </p:spPr>
        <p:txBody>
          <a:bodyPr/>
          <a:lstStyle>
            <a:lvl1pPr>
              <a:defRPr>
                <a:cs typeface="+mn-cs"/>
              </a:defRPr>
            </a:lvl1pPr>
          </a:lstStyle>
          <a:p>
            <a:pPr>
              <a:defRPr/>
            </a:pPr>
            <a:endParaRPr lang="da-DK"/>
          </a:p>
        </p:txBody>
      </p:sp>
      <p:sp>
        <p:nvSpPr>
          <p:cNvPr id="10" name="Rectangle 8">
            <a:extLst>
              <a:ext uri="{FF2B5EF4-FFF2-40B4-BE49-F238E27FC236}">
                <a16:creationId xmlns:a16="http://schemas.microsoft.com/office/drawing/2014/main" id="{2BFDC848-0C7D-4AD9-BF34-4C8688AF51CF}"/>
              </a:ext>
            </a:extLst>
          </p:cNvPr>
          <p:cNvSpPr>
            <a:spLocks noGrp="1" noChangeArrowheads="1"/>
          </p:cNvSpPr>
          <p:nvPr>
            <p:ph type="sldNum" sz="quarter" idx="12"/>
          </p:nvPr>
        </p:nvSpPr>
        <p:spPr>
          <a:xfrm>
            <a:off x="8737600" y="6356351"/>
            <a:ext cx="2844800" cy="365125"/>
          </a:xfrm>
        </p:spPr>
        <p:txBody>
          <a:bodyPr/>
          <a:lstStyle>
            <a:lvl1pPr>
              <a:defRPr/>
            </a:lvl1pPr>
          </a:lstStyle>
          <a:p>
            <a:pPr>
              <a:defRPr/>
            </a:pPr>
            <a:fld id="{2379676F-43F6-4183-A80F-184D315B7C7A}" type="slidenum">
              <a:rPr lang="da-DK" altLang="da-DK"/>
              <a:pPr>
                <a:defRPr/>
              </a:pPr>
              <a:t>‹nr.›</a:t>
            </a:fld>
            <a:endParaRPr lang="da-DK" altLang="da-DK"/>
          </a:p>
        </p:txBody>
      </p:sp>
    </p:spTree>
    <p:extLst>
      <p:ext uri="{BB962C8B-B14F-4D97-AF65-F5344CB8AC3E}">
        <p14:creationId xmlns:p14="http://schemas.microsoft.com/office/powerpoint/2010/main" val="4249011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24418" y="1066800"/>
            <a:ext cx="10957983" cy="685800"/>
          </a:xfrm>
        </p:spPr>
        <p:txBody>
          <a:bodyPr/>
          <a:lstStyle/>
          <a:p>
            <a:r>
              <a:rPr lang="da-DK"/>
              <a:t>Klik for at redigere titeltypografi i masteren</a:t>
            </a:r>
            <a:endParaRPr lang="en-GB"/>
          </a:p>
        </p:txBody>
      </p:sp>
      <p:sp>
        <p:nvSpPr>
          <p:cNvPr id="3" name="Pladsholder til tekst 2"/>
          <p:cNvSpPr>
            <a:spLocks noGrp="1"/>
          </p:cNvSpPr>
          <p:nvPr>
            <p:ph type="body" sz="half" idx="1"/>
          </p:nvPr>
        </p:nvSpPr>
        <p:spPr>
          <a:xfrm>
            <a:off x="624418" y="2133600"/>
            <a:ext cx="5369983" cy="39624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Pladsholder til indhold 3"/>
          <p:cNvSpPr>
            <a:spLocks noGrp="1"/>
          </p:cNvSpPr>
          <p:nvPr>
            <p:ph sz="half" idx="2"/>
          </p:nvPr>
        </p:nvSpPr>
        <p:spPr>
          <a:xfrm>
            <a:off x="6197600" y="2133600"/>
            <a:ext cx="5369984" cy="39624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959730479"/>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smtClean="0"/>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smtClean="0"/>
              <a:t>Indsæt bullets</a:t>
            </a:r>
            <a:endParaRPr lang="da-DK" dirty="0" smtClean="0"/>
          </a:p>
          <a:p>
            <a:pPr lvl="0"/>
            <a:endParaRPr lang="da-DK" dirty="0" smtClean="0"/>
          </a:p>
          <a:p>
            <a:pPr lvl="0"/>
            <a:endParaRPr lang="da-DK" dirty="0" smtClean="0"/>
          </a:p>
        </p:txBody>
      </p:sp>
    </p:spTree>
    <p:extLst>
      <p:ext uri="{BB962C8B-B14F-4D97-AF65-F5344CB8AC3E}">
        <p14:creationId xmlns:p14="http://schemas.microsoft.com/office/powerpoint/2010/main" val="11714553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5" name="Title 4"/>
          <p:cNvSpPr>
            <a:spLocks noGrp="1"/>
          </p:cNvSpPr>
          <p:nvPr>
            <p:ph type="title" hasCustomPrompt="1"/>
          </p:nvPr>
        </p:nvSpPr>
        <p:spPr>
          <a:xfrm>
            <a:off x="766763" y="657225"/>
            <a:ext cx="5433070" cy="1402687"/>
          </a:xfrm>
          <a:prstGeom prst="rect">
            <a:avLst/>
          </a:prstGeom>
        </p:spPr>
        <p:txBody>
          <a:bodyPr lIns="0" tIns="0"/>
          <a:lstStyle>
            <a:lvl1pPr>
              <a:defRPr sz="3600">
                <a:latin typeface="+mn-lt"/>
              </a:defRPr>
            </a:lvl1pPr>
          </a:lstStyle>
          <a:p>
            <a:r>
              <a:rPr lang="en-US" dirty="0" smtClean="0"/>
              <a:t>KLIK HER FOR AT ÆNDRE TITEL</a:t>
            </a:r>
            <a:endParaRPr lang="en-US" dirty="0"/>
          </a:p>
        </p:txBody>
      </p:sp>
      <p:sp>
        <p:nvSpPr>
          <p:cNvPr id="4" name="Pladsholder til tekst 3"/>
          <p:cNvSpPr>
            <a:spLocks noGrp="1"/>
          </p:cNvSpPr>
          <p:nvPr>
            <p:ph type="body" sz="quarter" idx="12" hasCustomPrompt="1"/>
          </p:nvPr>
        </p:nvSpPr>
        <p:spPr>
          <a:xfrm>
            <a:off x="766763" y="2205038"/>
            <a:ext cx="5433070" cy="3752115"/>
          </a:xfrm>
        </p:spPr>
        <p:txBody>
          <a:bodyPr/>
          <a:lstStyle>
            <a:lvl1pPr marL="285750" indent="-285750">
              <a:lnSpc>
                <a:spcPct val="100000"/>
              </a:lnSpc>
              <a:spcBef>
                <a:spcPts val="600"/>
              </a:spcBef>
              <a:buFontTx/>
              <a:buBlip>
                <a:blip r:embed="rId2"/>
              </a:buBlip>
              <a:defRPr sz="1600" baseline="0"/>
            </a:lvl1pPr>
          </a:lstStyle>
          <a:p>
            <a:pPr lvl="0"/>
            <a:r>
              <a:rPr lang="da-DK" smtClean="0"/>
              <a:t>Indsæt bullets</a:t>
            </a:r>
            <a:endParaRPr lang="da-DK" dirty="0" smtClean="0"/>
          </a:p>
          <a:p>
            <a:pPr lvl="0"/>
            <a:endParaRPr lang="da-DK" dirty="0" smtClean="0"/>
          </a:p>
          <a:p>
            <a:pPr lvl="0"/>
            <a:endParaRPr lang="da-DK" dirty="0" smtClean="0"/>
          </a:p>
        </p:txBody>
      </p:sp>
      <p:sp>
        <p:nvSpPr>
          <p:cNvPr id="8"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smtClean="0"/>
              <a:t>INDSÆT POWERPOINT- ELLER ENHEDSNAVN HER</a:t>
            </a:r>
            <a:endParaRPr lang="da-DK" dirty="0"/>
          </a:p>
        </p:txBody>
      </p:sp>
    </p:spTree>
    <p:extLst>
      <p:ext uri="{BB962C8B-B14F-4D97-AF65-F5344CB8AC3E}">
        <p14:creationId xmlns:p14="http://schemas.microsoft.com/office/powerpoint/2010/main" val="36190296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AALBORG UNIVERSITET</a:t>
            </a:r>
            <a:br>
              <a:rPr lang="en-US"/>
            </a:br>
            <a:r>
              <a:rPr lang="en-US"/>
              <a:t>OVERSKRIFT</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a:t>AF </a:t>
            </a:r>
            <a:r>
              <a:rPr lang="da-DK" dirty="0"/>
              <a:t>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009039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225075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 x Picture right - Blu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smtClean="0"/>
              <a:t>CLICK TO EDIT TITLE</a:t>
            </a:r>
            <a:endParaRPr lang="en-US" dirty="0"/>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pic>
        <p:nvPicPr>
          <p:cNvPr id="55" name="Billede 5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86013" y="5803019"/>
            <a:ext cx="1452866" cy="1022963"/>
          </a:xfrm>
          <a:prstGeom prst="rect">
            <a:avLst/>
          </a:prstGeom>
        </p:spPr>
      </p:pic>
    </p:spTree>
    <p:extLst>
      <p:ext uri="{BB962C8B-B14F-4D97-AF65-F5344CB8AC3E}">
        <p14:creationId xmlns:p14="http://schemas.microsoft.com/office/powerpoint/2010/main" val="1121570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smtClean="0"/>
              <a:t>AALBORG UNIVERSITY</a:t>
            </a:r>
            <a:br>
              <a:rPr lang="en-US" dirty="0" smtClean="0"/>
            </a:br>
            <a:r>
              <a:rPr lang="en-US" dirty="0" smtClean="0"/>
              <a:t>HEADLINE</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smtClean="0"/>
              <a:t>BY NAVN NAVNESEN</a:t>
            </a:r>
            <a:endParaRPr lang="da-DK" dirty="0"/>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picture right - Blu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smtClean="0"/>
              <a:t>CLICK TO EDIT TITLE</a:t>
            </a:r>
            <a:endParaRPr lang="en-US" dirty="0"/>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Tree>
    <p:extLst>
      <p:ext uri="{BB962C8B-B14F-4D97-AF65-F5344CB8AC3E}">
        <p14:creationId xmlns:p14="http://schemas.microsoft.com/office/powerpoint/2010/main" val="36829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ue layout right">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smtClean="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smtClean="0"/>
              <a:t>CLICK TO EDIT TITLE</a:t>
            </a:r>
            <a:endParaRPr lang="en-US" dirty="0"/>
          </a:p>
        </p:txBody>
      </p:sp>
      <p:grpSp>
        <p:nvGrpSpPr>
          <p:cNvPr id="54" name="Group 4"/>
          <p:cNvGrpSpPr>
            <a:grpSpLocks noChangeAspect="1"/>
          </p:cNvGrpSpPr>
          <p:nvPr userDrawn="1"/>
        </p:nvGrpSpPr>
        <p:grpSpPr bwMode="auto">
          <a:xfrm>
            <a:off x="5492750" y="5903913"/>
            <a:ext cx="1236663" cy="815975"/>
            <a:chOff x="3460" y="3719"/>
            <a:chExt cx="779" cy="514"/>
          </a:xfrm>
        </p:grpSpPr>
        <p:sp>
          <p:nvSpPr>
            <p:cNvPr id="5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3397933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smtClean="0"/>
              <a:t>BREAK</a:t>
            </a:r>
            <a:br>
              <a:rPr lang="en-US" dirty="0" smtClean="0"/>
            </a:br>
            <a:r>
              <a:rPr lang="en-US" dirty="0" smtClean="0"/>
              <a:t>HEADLINE</a:t>
            </a:r>
            <a:endParaRPr lang="en-US" dirty="0"/>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535020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smtClean="0"/>
              <a:t>CLICK TO EDIT TITLE</a:t>
            </a:r>
            <a:endParaRPr lang="en-US" dirty="0"/>
          </a:p>
        </p:txBody>
      </p:sp>
      <p:sp>
        <p:nvSpPr>
          <p:cNvPr id="5" name="Pladsholder til tekst 10"/>
          <p:cNvSpPr>
            <a:spLocks noGrp="1"/>
          </p:cNvSpPr>
          <p:nvPr>
            <p:ph type="body" sz="quarter" idx="12" hasCustomPrompt="1"/>
          </p:nvPr>
        </p:nvSpPr>
        <p:spPr>
          <a:xfrm>
            <a:off x="587375" y="2065337"/>
            <a:ext cx="10752512" cy="3703696"/>
          </a:xfrm>
        </p:spPr>
        <p:txBody>
          <a:bodyPr/>
          <a:lstStyle>
            <a:lvl1pPr marL="285750" indent="-285750">
              <a:buFontTx/>
              <a:buBlip>
                <a:blip r:embed="rId2"/>
              </a:buBlip>
              <a:defRPr/>
            </a:lvl1pPr>
          </a:lstStyle>
          <a:p>
            <a:pPr lvl="0"/>
            <a:r>
              <a:rPr lang="da-DK" dirty="0" smtClean="0"/>
              <a:t>INSERT TEXT</a:t>
            </a:r>
          </a:p>
        </p:txBody>
      </p:sp>
    </p:spTree>
    <p:extLst>
      <p:ext uri="{BB962C8B-B14F-4D97-AF65-F5344CB8AC3E}">
        <p14:creationId xmlns:p14="http://schemas.microsoft.com/office/powerpoint/2010/main" val="252126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smtClean="0"/>
              <a:t>CLICK TO EDIT TITLE</a:t>
            </a:r>
            <a:endParaRPr lang="en-US" dirty="0"/>
          </a:p>
        </p:txBody>
      </p:sp>
      <p:pic>
        <p:nvPicPr>
          <p:cNvPr id="27" name="Billede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dirty="0" smtClean="0"/>
              <a:t>INSERT TEXT</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Righ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smtClean="0"/>
              <a:t>CLICK TO EDIT TITLE</a:t>
            </a:r>
            <a:endParaRPr lang="en-US" dirty="0"/>
          </a:p>
        </p:txBody>
      </p:sp>
      <p:sp>
        <p:nvSpPr>
          <p:cNvPr id="11" name="Pladsholder til diagram 10"/>
          <p:cNvSpPr>
            <a:spLocks noGrp="1"/>
          </p:cNvSpPr>
          <p:nvPr>
            <p:ph type="chart" sz="quarter" idx="12"/>
          </p:nvPr>
        </p:nvSpPr>
        <p:spPr>
          <a:xfrm>
            <a:off x="6096000" y="2262579"/>
            <a:ext cx="5524500" cy="3572737"/>
          </a:xfrm>
        </p:spPr>
        <p:txBody>
          <a:bodyPr/>
          <a:lstStyle/>
          <a:p>
            <a:r>
              <a:rPr lang="da-DK" smtClean="0"/>
              <a:t>Klik på ikonet for at tilføje et diagram</a:t>
            </a:r>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smtClean="0"/>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Picture right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smtClean="0"/>
              <a:t>CLICK TO EDIT TITLE</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spTree>
    <p:extLst>
      <p:ext uri="{BB962C8B-B14F-4D97-AF65-F5344CB8AC3E}">
        <p14:creationId xmlns:p14="http://schemas.microsoft.com/office/powerpoint/2010/main" val="4986074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smtClean="0"/>
              <a:t>CLICK TO EDIT TITLE</a:t>
            </a:r>
            <a:endParaRPr lang="en-US" dirty="0"/>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Pictures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smtClean="0"/>
              <a:t>CLICK TO EDIT TITLE</a:t>
            </a:r>
            <a:endParaRPr lang="en-US" dirty="0"/>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Tree>
    <p:extLst>
      <p:ext uri="{BB962C8B-B14F-4D97-AF65-F5344CB8AC3E}">
        <p14:creationId xmlns:p14="http://schemas.microsoft.com/office/powerpoint/2010/main" val="6119794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smtClean="0"/>
              <a:t>YOUR TITLE HERE</a:t>
            </a:r>
            <a:endParaRPr lang="en-US"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smtClean="0"/>
              <a:t>Fourth level</a:t>
            </a:r>
            <a:endParaRPr lang="en-US" dirty="0"/>
          </a:p>
        </p:txBody>
      </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4" name="Group 4"/>
          <p:cNvGrpSpPr>
            <a:grpSpLocks noChangeAspect="1"/>
          </p:cNvGrpSpPr>
          <p:nvPr userDrawn="1"/>
        </p:nvGrpSpPr>
        <p:grpSpPr bwMode="auto">
          <a:xfrm>
            <a:off x="5492750" y="5903913"/>
            <a:ext cx="1236663" cy="815975"/>
            <a:chOff x="3460" y="3719"/>
            <a:chExt cx="779" cy="514"/>
          </a:xfrm>
        </p:grpSpPr>
        <p:sp>
          <p:nvSpPr>
            <p:cNvPr id="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8" r:id="rId8"/>
    <p:sldLayoutId id="2147484032" r:id="rId9"/>
    <p:sldLayoutId id="2147484054" r:id="rId10"/>
    <p:sldLayoutId id="2147484069" r:id="rId11"/>
    <p:sldLayoutId id="2147484070" r:id="rId12"/>
    <p:sldLayoutId id="2147484071" r:id="rId13"/>
    <p:sldLayoutId id="2147484072" r:id="rId14"/>
    <p:sldLayoutId id="2147484075" r:id="rId15"/>
    <p:sldLayoutId id="2147484076" r:id="rId16"/>
    <p:sldLayoutId id="2147484077" r:id="rId17"/>
    <p:sldLayoutId id="2147484078" r:id="rId18"/>
  </p:sldLayoutIdLst>
  <p:timing>
    <p:tnLst>
      <p:par>
        <p:cTn id="1" dur="indefinite" restart="never" nodeType="tmRoot"/>
      </p:par>
    </p:tnLst>
  </p:timing>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20"/>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0"/>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21"/>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21"/>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21"/>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smtClean="0"/>
              <a:t>YOUR TITLE HERE</a:t>
            </a:r>
            <a:endParaRPr lang="en-US"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bg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smtClean="0"/>
              <a:t>Fourth level</a:t>
            </a:r>
            <a:endParaRPr lang="en-US" dirty="0"/>
          </a:p>
        </p:txBody>
      </p:sp>
      <p:grpSp>
        <p:nvGrpSpPr>
          <p:cNvPr id="4" name="Group 4"/>
          <p:cNvGrpSpPr>
            <a:grpSpLocks noChangeAspect="1"/>
          </p:cNvGrpSpPr>
          <p:nvPr userDrawn="1"/>
        </p:nvGrpSpPr>
        <p:grpSpPr bwMode="auto">
          <a:xfrm>
            <a:off x="5492750" y="5903913"/>
            <a:ext cx="1236663" cy="815975"/>
            <a:chOff x="3460" y="3719"/>
            <a:chExt cx="779" cy="514"/>
          </a:xfrm>
        </p:grpSpPr>
        <p:sp>
          <p:nvSpPr>
            <p:cNvPr id="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82" name="Gruppe 81"/>
          <p:cNvGrpSpPr/>
          <p:nvPr userDrawn="1"/>
        </p:nvGrpSpPr>
        <p:grpSpPr>
          <a:xfrm>
            <a:off x="0" y="657225"/>
            <a:ext cx="405154" cy="1182460"/>
            <a:chOff x="320675" y="2816225"/>
            <a:chExt cx="350838" cy="1023938"/>
          </a:xfrm>
          <a:solidFill>
            <a:schemeClr val="bg1"/>
          </a:solidFill>
        </p:grpSpPr>
        <p:sp>
          <p:nvSpPr>
            <p:cNvPr id="83"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2083280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8" r:id="rId3"/>
  </p:sldLayoutIdLst>
  <p:timing>
    <p:tnLst>
      <p:par>
        <p:cTn id="1" dur="indefinite" restart="never" nodeType="tmRoot"/>
      </p:par>
    </p:tnLst>
  </p:timing>
  <p:hf hdr="0" ftr="0" dt="0"/>
  <p:txStyles>
    <p:titleStyle>
      <a:lvl1pPr algn="l" defTabSz="914318" rtl="0" eaLnBrk="1" latinLnBrk="0" hangingPunct="1">
        <a:lnSpc>
          <a:spcPct val="100000"/>
        </a:lnSpc>
        <a:spcBef>
          <a:spcPct val="0"/>
        </a:spcBef>
        <a:buNone/>
        <a:defRPr sz="3600" b="1" kern="1200" spc="300" baseline="0">
          <a:solidFill>
            <a:schemeClr val="bg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5"/>
        </a:buBlip>
        <a:defRPr sz="1600" kern="1200" spc="0">
          <a:solidFill>
            <a:schemeClr val="bg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bg1"/>
          </a:solidFill>
          <a:latin typeface="+mn-lt"/>
          <a:ea typeface="+mn-ea"/>
          <a:cs typeface="+mn-cs"/>
        </a:defRPr>
      </a:lvl2pPr>
      <a:lvl3pPr marL="898525" indent="-171450" algn="l" defTabSz="914318" rtl="0" eaLnBrk="1" latinLnBrk="0" hangingPunct="1">
        <a:lnSpc>
          <a:spcPct val="120000"/>
        </a:lnSpc>
        <a:spcBef>
          <a:spcPts val="499"/>
        </a:spcBef>
        <a:buFontTx/>
        <a:buBlip>
          <a:blip r:embed="rId6"/>
        </a:buBlip>
        <a:defRPr sz="1200" kern="1200">
          <a:solidFill>
            <a:schemeClr val="bg1"/>
          </a:solidFill>
          <a:latin typeface="+mn-lt"/>
          <a:ea typeface="+mn-ea"/>
          <a:cs typeface="+mn-cs"/>
        </a:defRPr>
      </a:lvl3pPr>
      <a:lvl4pPr marL="1163638" indent="-171450" algn="l" defTabSz="914318" rtl="0" eaLnBrk="1" latinLnBrk="0" hangingPunct="1">
        <a:lnSpc>
          <a:spcPct val="120000"/>
        </a:lnSpc>
        <a:spcBef>
          <a:spcPts val="499"/>
        </a:spcBef>
        <a:buFontTx/>
        <a:buBlip>
          <a:blip r:embed="rId6"/>
        </a:buBlip>
        <a:tabLst>
          <a:tab pos="1163638" algn="l"/>
        </a:tabLst>
        <a:defRPr sz="1000" kern="1200">
          <a:solidFill>
            <a:schemeClr val="bg1"/>
          </a:solidFill>
          <a:latin typeface="+mn-lt"/>
          <a:ea typeface="+mn-ea"/>
          <a:cs typeface="+mn-cs"/>
        </a:defRPr>
      </a:lvl4pPr>
      <a:lvl5pPr marL="1163638" indent="-171450" algn="l" defTabSz="914318" rtl="0" eaLnBrk="1" latinLnBrk="0" hangingPunct="1">
        <a:lnSpc>
          <a:spcPct val="120000"/>
        </a:lnSpc>
        <a:spcBef>
          <a:spcPts val="499"/>
        </a:spcBef>
        <a:buFontTx/>
        <a:buBlip>
          <a:blip r:embed="rId7"/>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yberg@plan.aau.dk"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networkedlearning.aau.d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vila.aau.dk)/"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pbl.aau.dk/" TargetMode="External"/><Relationship Id="rId2" Type="http://schemas.openxmlformats.org/officeDocument/2006/relationships/hyperlink" Target="https://www.en.aau.dk/about-aau/aalborg-model-problem-based-learning" TargetMode="Externa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www.ucpbl.net/" TargetMode="External"/><Relationship Id="rId2" Type="http://schemas.openxmlformats.org/officeDocument/2006/relationships/image" Target="../media/image14.jpeg"/><Relationship Id="rId1" Type="http://schemas.openxmlformats.org/officeDocument/2006/relationships/slideLayout" Target="../slideLayouts/slideLayout15.xml"/><Relationship Id="rId5" Type="http://schemas.openxmlformats.org/officeDocument/2006/relationships/hyperlink" Target="https://www.springer.com/journal/42438" TargetMode="External"/><Relationship Id="rId4" Type="http://schemas.openxmlformats.org/officeDocument/2006/relationships/hyperlink" Target="https://www.networkedlearning.aau.dk/"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doi.org/10.1111/bjet.12584"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doi.org/10.1111/bjet.12584"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https://dighumlab.org/case-ava360vr/"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doi.org/10.4324/9780429275692-8"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taylorfrancis.com/books/edit/10.4324/9780429275692/designing-situated-knowledge-transformation-nina-bonderup-dohn-stig-b%C3%B8rsen-hansen-jens-j%C3%B8rgen-hansen?refId=82a32d80-4b04-41f8-8500-fe48031886d9" TargetMode="External"/><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link.springer.com/article/10.1007/s42438-020-00213-5#ref-CR13" TargetMode="External"/><Relationship Id="rId2" Type="http://schemas.openxmlformats.org/officeDocument/2006/relationships/hyperlink" Target="https://doi.org/10.1007/s42438-018-0011-x" TargetMode="Externa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link.springer.com/article/10.1007/s42438-020-00213-5#ref-CR29" TargetMode="External"/><Relationship Id="rId2" Type="http://schemas.openxmlformats.org/officeDocument/2006/relationships/hyperlink" Target="https://link.springer.com/article/10.1007/s42438-020-00213-5#ref-CR7" TargetMode="Externa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hyperlink" Target="https://doi.org/10.1007/978-3-658-19925-8_12" TargetMode="Externa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bigvideo.aau.dk/" TargetMode="Externa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www.bigvideo.aau.dk/" TargetMode="External"/><Relationship Id="rId2" Type="http://schemas.openxmlformats.org/officeDocument/2006/relationships/hyperlink" Target="https://dighumlab.org/case-ava360vr/"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hyperlink" Target="http://www.dighumlab.org/" TargetMode="Externa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hyperlink" Target="http://www.sefi2018.eu/" TargetMode="External"/><Relationship Id="rId7" Type="http://schemas.openxmlformats.org/officeDocument/2006/relationships/hyperlink" Target="https://doi.org/10.1177/1468794120905460" TargetMode="External"/><Relationship Id="rId2" Type="http://schemas.openxmlformats.org/officeDocument/2006/relationships/hyperlink" Target="https://doi.org/10.1109/TE.2019.2912348" TargetMode="External"/><Relationship Id="rId1" Type="http://schemas.openxmlformats.org/officeDocument/2006/relationships/slideLayout" Target="../slideLayouts/slideLayout18.xml"/><Relationship Id="rId6" Type="http://schemas.openxmlformats.org/officeDocument/2006/relationships/hyperlink" Target="https://doi.org/10.7146/si.v2i1.110409" TargetMode="External"/><Relationship Id="rId5" Type="http://schemas.openxmlformats.org/officeDocument/2006/relationships/hyperlink" Target="https://doi.org/10.1007/s42438-020-00213-5" TargetMode="External"/><Relationship Id="rId4" Type="http://schemas.openxmlformats.org/officeDocument/2006/relationships/hyperlink" Target="https://doi.org/10.1016/j.tsc.2020.100678"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hyperlink" Target="http://www.dighumlab.org/" TargetMode="External"/><Relationship Id="rId3" Type="http://schemas.openxmlformats.org/officeDocument/2006/relationships/hyperlink" Target="http://www.netlab.dk/" TargetMode="External"/><Relationship Id="rId7" Type="http://schemas.openxmlformats.org/officeDocument/2006/relationships/hyperlink" Target="http://www.bigvideo.aau.dk/" TargetMode="External"/><Relationship Id="rId2" Type="http://schemas.openxmlformats.org/officeDocument/2006/relationships/hyperlink" Target="http://clarin.dk/" TargetMode="External"/><Relationship Id="rId1" Type="http://schemas.openxmlformats.org/officeDocument/2006/relationships/slideLayout" Target="../slideLayouts/slideLayout11.xml"/><Relationship Id="rId6" Type="http://schemas.openxmlformats.org/officeDocument/2006/relationships/hyperlink" Target="http://www.vila.aau.dk/" TargetMode="External"/><Relationship Id="rId5" Type="http://schemas.openxmlformats.org/officeDocument/2006/relationships/hyperlink" Target="http://larm.fm/" TargetMode="External"/><Relationship Id="rId4" Type="http://schemas.openxmlformats.org/officeDocument/2006/relationships/hyperlink" Target="http://netarkivet.dk/"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ladsholder til billede 33"/>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4" name="Titel 3"/>
          <p:cNvSpPr>
            <a:spLocks noGrp="1"/>
          </p:cNvSpPr>
          <p:nvPr>
            <p:ph type="title"/>
          </p:nvPr>
        </p:nvSpPr>
        <p:spPr>
          <a:xfrm>
            <a:off x="2441575" y="1726197"/>
            <a:ext cx="7341129" cy="1549049"/>
          </a:xfrm>
        </p:spPr>
        <p:txBody>
          <a:bodyPr/>
          <a:lstStyle/>
          <a:p>
            <a:r>
              <a:rPr lang="da-DK" b="0" dirty="0"/>
              <a:t/>
            </a:r>
            <a:br>
              <a:rPr lang="da-DK" b="0" dirty="0"/>
            </a:br>
            <a:r>
              <a:rPr lang="en-US" b="0" dirty="0"/>
              <a:t> </a:t>
            </a:r>
            <a:r>
              <a:rPr lang="en-US" dirty="0"/>
              <a:t>Corona and (Post-) Digital Science </a:t>
            </a:r>
            <a:endParaRPr lang="en-US" b="0" dirty="0"/>
          </a:p>
        </p:txBody>
      </p:sp>
      <p:sp>
        <p:nvSpPr>
          <p:cNvPr id="7" name="Pladsholder til tekst 6"/>
          <p:cNvSpPr>
            <a:spLocks noGrp="1"/>
          </p:cNvSpPr>
          <p:nvPr>
            <p:ph type="body" sz="quarter" idx="12"/>
          </p:nvPr>
        </p:nvSpPr>
        <p:spPr>
          <a:xfrm>
            <a:off x="2441575" y="3389896"/>
            <a:ext cx="7341129" cy="3426030"/>
          </a:xfrm>
        </p:spPr>
        <p:txBody>
          <a:bodyPr/>
          <a:lstStyle/>
          <a:p>
            <a:pPr>
              <a:spcBef>
                <a:spcPct val="20000"/>
              </a:spcBef>
              <a:defRPr/>
            </a:pPr>
            <a:r>
              <a:rPr lang="en-GB" kern="0" dirty="0"/>
              <a:t>Thomas Ryberg (</a:t>
            </a:r>
            <a:r>
              <a:rPr lang="en-GB" kern="0" dirty="0" smtClean="0">
                <a:hlinkClick r:id="rId3"/>
              </a:rPr>
              <a:t>ryberg@plan.aau.dk</a:t>
            </a:r>
            <a:r>
              <a:rPr lang="en-GB" kern="0" dirty="0" smtClean="0"/>
              <a:t>)| @</a:t>
            </a:r>
            <a:r>
              <a:rPr lang="en-GB" kern="0" dirty="0" err="1"/>
              <a:t>tryberg</a:t>
            </a:r>
            <a:r>
              <a:rPr lang="en-GB" kern="0" dirty="0"/>
              <a:t> </a:t>
            </a:r>
            <a:r>
              <a:rPr lang="en-GB" kern="0" dirty="0" smtClean="0"/>
              <a:t>Professor </a:t>
            </a:r>
            <a:r>
              <a:rPr lang="en-GB" kern="0" dirty="0"/>
              <a:t>in PBL and Digital Learning</a:t>
            </a:r>
          </a:p>
          <a:p>
            <a:pPr>
              <a:spcBef>
                <a:spcPct val="20000"/>
              </a:spcBef>
              <a:defRPr/>
            </a:pPr>
            <a:endParaRPr lang="en-GB" kern="0" dirty="0"/>
          </a:p>
          <a:p>
            <a:pPr>
              <a:spcBef>
                <a:spcPct val="20000"/>
              </a:spcBef>
              <a:defRPr/>
            </a:pPr>
            <a:r>
              <a:rPr lang="en-GB" kern="0" dirty="0" smtClean="0"/>
              <a:t>Co-chair </a:t>
            </a:r>
            <a:r>
              <a:rPr lang="en-GB" kern="0" dirty="0"/>
              <a:t>– Networked Learning Conference</a:t>
            </a:r>
          </a:p>
          <a:p>
            <a:pPr>
              <a:spcBef>
                <a:spcPct val="20000"/>
              </a:spcBef>
              <a:defRPr/>
            </a:pPr>
            <a:r>
              <a:rPr lang="en-GB" kern="0" dirty="0">
                <a:hlinkClick r:id="rId4"/>
              </a:rPr>
              <a:t>www.networkedlearning.aau.dk</a:t>
            </a:r>
            <a:r>
              <a:rPr lang="en-GB" kern="0" dirty="0"/>
              <a:t> </a:t>
            </a:r>
            <a:endParaRPr lang="en-GB" kern="0" dirty="0" smtClean="0"/>
          </a:p>
          <a:p>
            <a:pPr>
              <a:spcBef>
                <a:spcPct val="20000"/>
              </a:spcBef>
              <a:defRPr/>
            </a:pPr>
            <a:endParaRPr lang="en-GB" kern="0" dirty="0" smtClean="0"/>
          </a:p>
          <a:p>
            <a:pPr>
              <a:spcBef>
                <a:spcPct val="20000"/>
              </a:spcBef>
              <a:defRPr/>
            </a:pPr>
            <a:r>
              <a:rPr lang="en-GB" kern="0" dirty="0" smtClean="0"/>
              <a:t>Also featuring the work of: Jacob </a:t>
            </a:r>
            <a:r>
              <a:rPr lang="en-GB" kern="0" dirty="0" err="1" smtClean="0"/>
              <a:t>Davidsen</a:t>
            </a:r>
            <a:r>
              <a:rPr lang="en-GB" kern="0" dirty="0" smtClean="0"/>
              <a:t>, Paul McIlvenny, Mia Thyrre Sørensen. Kathrin Otrel-Cass</a:t>
            </a:r>
            <a:endParaRPr lang="da-DK" kern="0" dirty="0"/>
          </a:p>
        </p:txBody>
      </p:sp>
    </p:spTree>
    <p:extLst>
      <p:ext uri="{BB962C8B-B14F-4D97-AF65-F5344CB8AC3E}">
        <p14:creationId xmlns:p14="http://schemas.microsoft.com/office/powerpoint/2010/main" val="781574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21C66A-418F-44E1-A12F-A11C45E10BA8}"/>
              </a:ext>
            </a:extLst>
          </p:cNvPr>
          <p:cNvSpPr>
            <a:spLocks noGrp="1"/>
          </p:cNvSpPr>
          <p:nvPr>
            <p:ph type="title"/>
          </p:nvPr>
        </p:nvSpPr>
        <p:spPr/>
        <p:txBody>
          <a:bodyPr>
            <a:normAutofit/>
          </a:bodyPr>
          <a:lstStyle/>
          <a:p>
            <a:pPr>
              <a:defRPr/>
            </a:pPr>
            <a:r>
              <a:rPr lang="da-DK" dirty="0" err="1"/>
              <a:t>Infrastructure</a:t>
            </a:r>
            <a:r>
              <a:rPr lang="da-DK" dirty="0"/>
              <a:t> for research and </a:t>
            </a:r>
            <a:r>
              <a:rPr lang="da-DK" dirty="0" err="1"/>
              <a:t>teaching</a:t>
            </a:r>
            <a:endParaRPr lang="da-DK" dirty="0"/>
          </a:p>
        </p:txBody>
      </p:sp>
      <p:sp>
        <p:nvSpPr>
          <p:cNvPr id="22531" name="Pladsholder til indhold 2"/>
          <p:cNvSpPr>
            <a:spLocks noGrp="1" noChangeArrowheads="1"/>
          </p:cNvSpPr>
          <p:nvPr>
            <p:ph idx="1"/>
          </p:nvPr>
        </p:nvSpPr>
        <p:spPr>
          <a:xfrm>
            <a:off x="605819" y="1982087"/>
            <a:ext cx="2339975" cy="4813300"/>
          </a:xfrm>
        </p:spPr>
        <p:txBody>
          <a:bodyPr>
            <a:normAutofit/>
          </a:bodyPr>
          <a:lstStyle/>
          <a:p>
            <a:r>
              <a:rPr lang="da-DK" altLang="da-DK" sz="1800" dirty="0"/>
              <a:t>Access</a:t>
            </a:r>
          </a:p>
          <a:p>
            <a:r>
              <a:rPr lang="da-DK" altLang="da-DK" sz="1800" dirty="0" err="1"/>
              <a:t>Visibility</a:t>
            </a:r>
            <a:endParaRPr lang="da-DK" altLang="da-DK" sz="1800" dirty="0"/>
          </a:p>
          <a:p>
            <a:r>
              <a:rPr lang="da-DK" altLang="da-DK" sz="1800" dirty="0" err="1"/>
              <a:t>Dissemination</a:t>
            </a:r>
            <a:endParaRPr lang="da-DK" altLang="da-DK" sz="1800" dirty="0"/>
          </a:p>
          <a:p>
            <a:r>
              <a:rPr lang="da-DK" altLang="da-DK" sz="1800" dirty="0"/>
              <a:t>Training</a:t>
            </a:r>
          </a:p>
          <a:p>
            <a:r>
              <a:rPr lang="da-DK" altLang="da-DK" sz="1800" dirty="0" err="1"/>
              <a:t>Sharing</a:t>
            </a:r>
            <a:endParaRPr lang="da-DK" altLang="da-DK" sz="1800" dirty="0"/>
          </a:p>
          <a:p>
            <a:r>
              <a:rPr lang="da-DK" altLang="da-DK" sz="1800" dirty="0" err="1"/>
              <a:t>Presenting</a:t>
            </a:r>
            <a:endParaRPr lang="da-DK" altLang="da-DK" sz="1800" dirty="0"/>
          </a:p>
          <a:p>
            <a:r>
              <a:rPr lang="da-DK" altLang="da-DK" sz="1800" dirty="0" err="1"/>
              <a:t>Mapping</a:t>
            </a:r>
            <a:endParaRPr lang="da-DK" altLang="da-DK" sz="1800" dirty="0"/>
          </a:p>
          <a:p>
            <a:r>
              <a:rPr lang="da-DK" altLang="da-DK" sz="1800" dirty="0"/>
              <a:t>Research seminars</a:t>
            </a:r>
          </a:p>
        </p:txBody>
      </p:sp>
      <p:grpSp>
        <p:nvGrpSpPr>
          <p:cNvPr id="22532" name="Gruppe 13"/>
          <p:cNvGrpSpPr>
            <a:grpSpLocks/>
          </p:cNvGrpSpPr>
          <p:nvPr/>
        </p:nvGrpSpPr>
        <p:grpSpPr bwMode="auto">
          <a:xfrm>
            <a:off x="3792538" y="1765300"/>
            <a:ext cx="6735762" cy="3968750"/>
            <a:chOff x="355946" y="1772816"/>
            <a:chExt cx="8424936" cy="4963126"/>
          </a:xfrm>
        </p:grpSpPr>
        <p:sp>
          <p:nvSpPr>
            <p:cNvPr id="4" name="Afrundet rektangel 3">
              <a:extLst>
                <a:ext uri="{FF2B5EF4-FFF2-40B4-BE49-F238E27FC236}">
                  <a16:creationId xmlns:a16="http://schemas.microsoft.com/office/drawing/2014/main" id="{8A9A8DC7-6BDE-483F-B983-C27B0CF6823F}"/>
                </a:ext>
              </a:extLst>
            </p:cNvPr>
            <p:cNvSpPr/>
            <p:nvPr/>
          </p:nvSpPr>
          <p:spPr>
            <a:xfrm>
              <a:off x="355946" y="4796353"/>
              <a:ext cx="8424936" cy="1369823"/>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2000" dirty="0">
                  <a:solidFill>
                    <a:schemeClr val="tx1"/>
                  </a:solidFill>
                </a:rPr>
                <a:t>”Hardware”: </a:t>
              </a:r>
              <a:r>
                <a:rPr lang="da-DK" sz="2000" dirty="0" err="1">
                  <a:solidFill>
                    <a:schemeClr val="tx1"/>
                  </a:solidFill>
                </a:rPr>
                <a:t>Physical</a:t>
              </a:r>
              <a:r>
                <a:rPr lang="da-DK" sz="2000" dirty="0">
                  <a:solidFill>
                    <a:schemeClr val="tx1"/>
                  </a:solidFill>
                </a:rPr>
                <a:t> labs, Storage &amp; </a:t>
              </a:r>
              <a:r>
                <a:rPr lang="da-DK" sz="2000" dirty="0" err="1">
                  <a:solidFill>
                    <a:schemeClr val="tx1"/>
                  </a:solidFill>
                </a:rPr>
                <a:t>retrieval</a:t>
              </a:r>
              <a:r>
                <a:rPr lang="da-DK" sz="2000" dirty="0">
                  <a:solidFill>
                    <a:schemeClr val="tx1"/>
                  </a:solidFill>
                </a:rPr>
                <a:t>, Gear (</a:t>
              </a:r>
              <a:r>
                <a:rPr lang="da-DK" sz="2000" dirty="0" err="1">
                  <a:solidFill>
                    <a:schemeClr val="tx1"/>
                  </a:solidFill>
                </a:rPr>
                <a:t>e.g</a:t>
              </a:r>
              <a:r>
                <a:rPr lang="da-DK" sz="2000" dirty="0">
                  <a:solidFill>
                    <a:schemeClr val="tx1"/>
                  </a:solidFill>
                </a:rPr>
                <a:t>. </a:t>
              </a:r>
              <a:r>
                <a:rPr lang="da-DK" sz="2000" dirty="0" err="1">
                  <a:solidFill>
                    <a:schemeClr val="tx1"/>
                  </a:solidFill>
                </a:rPr>
                <a:t>Noldus</a:t>
              </a:r>
              <a:r>
                <a:rPr lang="da-DK" sz="2000" dirty="0">
                  <a:solidFill>
                    <a:schemeClr val="tx1"/>
                  </a:solidFill>
                </a:rPr>
                <a:t>, Sensors, Mobile Data Collection)</a:t>
              </a:r>
            </a:p>
          </p:txBody>
        </p:sp>
        <p:sp>
          <p:nvSpPr>
            <p:cNvPr id="5" name="Afrundet rektangel 4">
              <a:extLst>
                <a:ext uri="{FF2B5EF4-FFF2-40B4-BE49-F238E27FC236}">
                  <a16:creationId xmlns:a16="http://schemas.microsoft.com/office/drawing/2014/main" id="{98133F1B-06BA-4068-A3BC-05F76013E1AF}"/>
                </a:ext>
              </a:extLst>
            </p:cNvPr>
            <p:cNvSpPr/>
            <p:nvPr/>
          </p:nvSpPr>
          <p:spPr>
            <a:xfrm>
              <a:off x="828521" y="5900152"/>
              <a:ext cx="1006703" cy="835790"/>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100" dirty="0">
                  <a:solidFill>
                    <a:schemeClr val="tx1"/>
                  </a:solidFill>
                </a:rPr>
                <a:t>Lab, Centres, Projects</a:t>
              </a:r>
            </a:p>
          </p:txBody>
        </p:sp>
        <p:sp>
          <p:nvSpPr>
            <p:cNvPr id="6" name="Afrundet rektangel 5">
              <a:extLst>
                <a:ext uri="{FF2B5EF4-FFF2-40B4-BE49-F238E27FC236}">
                  <a16:creationId xmlns:a16="http://schemas.microsoft.com/office/drawing/2014/main" id="{2A2D10CD-B38C-4A16-BC18-D4FC0D8D5E17}"/>
                </a:ext>
              </a:extLst>
            </p:cNvPr>
            <p:cNvSpPr/>
            <p:nvPr/>
          </p:nvSpPr>
          <p:spPr>
            <a:xfrm>
              <a:off x="1900749" y="5900152"/>
              <a:ext cx="1008689" cy="835790"/>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100" dirty="0">
                  <a:solidFill>
                    <a:schemeClr val="tx1"/>
                  </a:solidFill>
                </a:rPr>
                <a:t>Lab, Centres, Projects</a:t>
              </a:r>
            </a:p>
          </p:txBody>
        </p:sp>
        <p:sp>
          <p:nvSpPr>
            <p:cNvPr id="7" name="Afrundet rektangel 6">
              <a:extLst>
                <a:ext uri="{FF2B5EF4-FFF2-40B4-BE49-F238E27FC236}">
                  <a16:creationId xmlns:a16="http://schemas.microsoft.com/office/drawing/2014/main" id="{AD89FA2D-CEC8-42D8-BF5C-F07E16955127}"/>
                </a:ext>
              </a:extLst>
            </p:cNvPr>
            <p:cNvSpPr/>
            <p:nvPr/>
          </p:nvSpPr>
          <p:spPr>
            <a:xfrm>
              <a:off x="2986877" y="5900152"/>
              <a:ext cx="1008689" cy="835790"/>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100" dirty="0">
                  <a:solidFill>
                    <a:schemeClr val="tx1"/>
                  </a:solidFill>
                </a:rPr>
                <a:t>Lab, Centres, Projects</a:t>
              </a:r>
            </a:p>
          </p:txBody>
        </p:sp>
        <p:sp>
          <p:nvSpPr>
            <p:cNvPr id="8" name="Afrundet rektangel 7">
              <a:extLst>
                <a:ext uri="{FF2B5EF4-FFF2-40B4-BE49-F238E27FC236}">
                  <a16:creationId xmlns:a16="http://schemas.microsoft.com/office/drawing/2014/main" id="{8AA39831-3A91-438C-A832-AD4A4BC96A80}"/>
                </a:ext>
              </a:extLst>
            </p:cNvPr>
            <p:cNvSpPr/>
            <p:nvPr/>
          </p:nvSpPr>
          <p:spPr>
            <a:xfrm>
              <a:off x="4067048" y="5900152"/>
              <a:ext cx="1008689" cy="835790"/>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100" dirty="0">
                  <a:solidFill>
                    <a:schemeClr val="tx1"/>
                  </a:solidFill>
                </a:rPr>
                <a:t>Lab, Centres, Projects</a:t>
              </a:r>
            </a:p>
          </p:txBody>
        </p:sp>
        <p:sp>
          <p:nvSpPr>
            <p:cNvPr id="9" name="Afrundet rektangel 8">
              <a:extLst>
                <a:ext uri="{FF2B5EF4-FFF2-40B4-BE49-F238E27FC236}">
                  <a16:creationId xmlns:a16="http://schemas.microsoft.com/office/drawing/2014/main" id="{415D8E61-74AC-4C54-8DC7-BEBFD19CAA53}"/>
                </a:ext>
              </a:extLst>
            </p:cNvPr>
            <p:cNvSpPr/>
            <p:nvPr/>
          </p:nvSpPr>
          <p:spPr>
            <a:xfrm>
              <a:off x="5147219" y="5900152"/>
              <a:ext cx="1008689" cy="835790"/>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100" dirty="0">
                  <a:solidFill>
                    <a:schemeClr val="tx1"/>
                  </a:solidFill>
                </a:rPr>
                <a:t>Lab, Centres, Projects</a:t>
              </a:r>
            </a:p>
          </p:txBody>
        </p:sp>
        <p:sp>
          <p:nvSpPr>
            <p:cNvPr id="10" name="Afrundet rektangel 9">
              <a:extLst>
                <a:ext uri="{FF2B5EF4-FFF2-40B4-BE49-F238E27FC236}">
                  <a16:creationId xmlns:a16="http://schemas.microsoft.com/office/drawing/2014/main" id="{FB9AE149-4AA5-43EF-B16C-AE41ACCE8A54}"/>
                </a:ext>
              </a:extLst>
            </p:cNvPr>
            <p:cNvSpPr/>
            <p:nvPr/>
          </p:nvSpPr>
          <p:spPr>
            <a:xfrm>
              <a:off x="6227390" y="5900152"/>
              <a:ext cx="1008689" cy="835790"/>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100" dirty="0">
                  <a:solidFill>
                    <a:schemeClr val="tx1"/>
                  </a:solidFill>
                </a:rPr>
                <a:t>Lab, Centres, Projects</a:t>
              </a:r>
            </a:p>
          </p:txBody>
        </p:sp>
        <p:sp>
          <p:nvSpPr>
            <p:cNvPr id="11" name="Afrundet rektangel 10">
              <a:extLst>
                <a:ext uri="{FF2B5EF4-FFF2-40B4-BE49-F238E27FC236}">
                  <a16:creationId xmlns:a16="http://schemas.microsoft.com/office/drawing/2014/main" id="{5E7E480B-95D1-4B34-8E45-6AE63BA4D8C8}"/>
                </a:ext>
              </a:extLst>
            </p:cNvPr>
            <p:cNvSpPr/>
            <p:nvPr/>
          </p:nvSpPr>
          <p:spPr>
            <a:xfrm>
              <a:off x="7307561" y="5900152"/>
              <a:ext cx="1008689" cy="835790"/>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100" dirty="0">
                  <a:solidFill>
                    <a:schemeClr val="tx1"/>
                  </a:solidFill>
                </a:rPr>
                <a:t>Lab, Centres, Projects</a:t>
              </a:r>
            </a:p>
          </p:txBody>
        </p:sp>
        <p:sp>
          <p:nvSpPr>
            <p:cNvPr id="12" name="Afrundet rektangel 11">
              <a:extLst>
                <a:ext uri="{FF2B5EF4-FFF2-40B4-BE49-F238E27FC236}">
                  <a16:creationId xmlns:a16="http://schemas.microsoft.com/office/drawing/2014/main" id="{3B3F28E0-29B7-4E89-895D-34501FD6EACA}"/>
                </a:ext>
              </a:extLst>
            </p:cNvPr>
            <p:cNvSpPr/>
            <p:nvPr/>
          </p:nvSpPr>
          <p:spPr>
            <a:xfrm>
              <a:off x="355946" y="3285577"/>
              <a:ext cx="8424936" cy="1367838"/>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2000" dirty="0">
                  <a:solidFill>
                    <a:schemeClr val="tx1"/>
                  </a:solidFill>
                </a:rPr>
                <a:t>”Software”: Tools, </a:t>
              </a:r>
              <a:r>
                <a:rPr lang="da-DK" sz="2000" dirty="0" err="1">
                  <a:solidFill>
                    <a:schemeClr val="tx1"/>
                  </a:solidFill>
                </a:rPr>
                <a:t>Noldus</a:t>
              </a:r>
              <a:r>
                <a:rPr lang="da-DK" sz="2000" dirty="0">
                  <a:solidFill>
                    <a:schemeClr val="tx1"/>
                  </a:solidFill>
                </a:rPr>
                <a:t>, </a:t>
              </a:r>
              <a:r>
                <a:rPr lang="da-DK" sz="2000" dirty="0" err="1">
                  <a:solidFill>
                    <a:schemeClr val="tx1"/>
                  </a:solidFill>
                </a:rPr>
                <a:t>Transana</a:t>
              </a:r>
              <a:r>
                <a:rPr lang="da-DK" sz="2000" dirty="0">
                  <a:solidFill>
                    <a:schemeClr val="tx1"/>
                  </a:solidFill>
                </a:rPr>
                <a:t>, ELAN, CATMA (</a:t>
              </a:r>
              <a:r>
                <a:rPr lang="da-DK" sz="2000" dirty="0" err="1">
                  <a:solidFill>
                    <a:schemeClr val="tx1"/>
                  </a:solidFill>
                </a:rPr>
                <a:t>many</a:t>
              </a:r>
              <a:r>
                <a:rPr lang="da-DK" sz="2000" dirty="0">
                  <a:solidFill>
                    <a:schemeClr val="tx1"/>
                  </a:solidFill>
                </a:rPr>
                <a:t> more) – (Methods, Protocols)</a:t>
              </a:r>
            </a:p>
          </p:txBody>
        </p:sp>
        <p:sp>
          <p:nvSpPr>
            <p:cNvPr id="13" name="Afrundet rektangel 12">
              <a:extLst>
                <a:ext uri="{FF2B5EF4-FFF2-40B4-BE49-F238E27FC236}">
                  <a16:creationId xmlns:a16="http://schemas.microsoft.com/office/drawing/2014/main" id="{56D7BA90-CEF7-4C5A-8FD1-88EE1D330AE4}"/>
                </a:ext>
              </a:extLst>
            </p:cNvPr>
            <p:cNvSpPr/>
            <p:nvPr/>
          </p:nvSpPr>
          <p:spPr>
            <a:xfrm>
              <a:off x="355946" y="1772816"/>
              <a:ext cx="8424936" cy="1367838"/>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2000" dirty="0" err="1">
                  <a:solidFill>
                    <a:schemeClr val="tx1"/>
                  </a:solidFill>
                </a:rPr>
                <a:t>Conceptual</a:t>
              </a:r>
              <a:r>
                <a:rPr lang="da-DK" sz="2000" dirty="0">
                  <a:solidFill>
                    <a:schemeClr val="tx1"/>
                  </a:solidFill>
                </a:rPr>
                <a:t> </a:t>
              </a:r>
              <a:r>
                <a:rPr lang="da-DK" sz="2000" dirty="0" err="1">
                  <a:solidFill>
                    <a:schemeClr val="tx1"/>
                  </a:solidFill>
                </a:rPr>
                <a:t>layer</a:t>
              </a:r>
              <a:r>
                <a:rPr lang="da-DK" sz="2000" dirty="0">
                  <a:solidFill>
                    <a:schemeClr val="tx1"/>
                  </a:solidFill>
                </a:rPr>
                <a:t>: Methods, </a:t>
              </a:r>
              <a:r>
                <a:rPr lang="da-DK" sz="2000" dirty="0" err="1">
                  <a:solidFill>
                    <a:schemeClr val="tx1"/>
                  </a:solidFill>
                </a:rPr>
                <a:t>protocols</a:t>
              </a:r>
              <a:r>
                <a:rPr lang="da-DK" sz="2000" dirty="0">
                  <a:solidFill>
                    <a:schemeClr val="tx1"/>
                  </a:solidFill>
                </a:rPr>
                <a:t>, </a:t>
              </a:r>
              <a:r>
                <a:rPr lang="da-DK" sz="2000" dirty="0" err="1">
                  <a:solidFill>
                    <a:schemeClr val="tx1"/>
                  </a:solidFill>
                </a:rPr>
                <a:t>theoretical</a:t>
              </a:r>
              <a:r>
                <a:rPr lang="da-DK" sz="2000" dirty="0">
                  <a:solidFill>
                    <a:schemeClr val="tx1"/>
                  </a:solidFill>
                </a:rPr>
                <a:t> &amp; </a:t>
              </a:r>
              <a:r>
                <a:rPr lang="da-DK" sz="2000" dirty="0" err="1">
                  <a:solidFill>
                    <a:schemeClr val="tx1"/>
                  </a:solidFill>
                </a:rPr>
                <a:t>methodological</a:t>
              </a:r>
              <a:r>
                <a:rPr lang="da-DK" sz="2000" dirty="0">
                  <a:solidFill>
                    <a:schemeClr val="tx1"/>
                  </a:solidFill>
                </a:rPr>
                <a:t> </a:t>
              </a:r>
              <a:r>
                <a:rPr lang="da-DK" sz="2000" dirty="0" err="1">
                  <a:solidFill>
                    <a:schemeClr val="tx1"/>
                  </a:solidFill>
                </a:rPr>
                <a:t>developments</a:t>
              </a:r>
              <a:endParaRPr lang="da-DK" sz="2000" dirty="0">
                <a:solidFill>
                  <a:schemeClr val="tx1"/>
                </a:solidFill>
              </a:endParaRPr>
            </a:p>
          </p:txBody>
        </p:sp>
      </p:grpSp>
    </p:spTree>
    <p:extLst>
      <p:ext uri="{BB962C8B-B14F-4D97-AF65-F5344CB8AC3E}">
        <p14:creationId xmlns:p14="http://schemas.microsoft.com/office/powerpoint/2010/main" val="2132824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Establishing</a:t>
            </a:r>
            <a:r>
              <a:rPr lang="da-DK" dirty="0" smtClean="0"/>
              <a:t> research </a:t>
            </a:r>
            <a:r>
              <a:rPr lang="da-DK" dirty="0" err="1" smtClean="0"/>
              <a:t>infrastructure</a:t>
            </a:r>
            <a:endParaRPr lang="da-DK" dirty="0"/>
          </a:p>
        </p:txBody>
      </p:sp>
      <p:sp>
        <p:nvSpPr>
          <p:cNvPr id="3" name="Pladsholder til indhold 2"/>
          <p:cNvSpPr>
            <a:spLocks noGrp="1"/>
          </p:cNvSpPr>
          <p:nvPr>
            <p:ph idx="1"/>
          </p:nvPr>
        </p:nvSpPr>
        <p:spPr>
          <a:xfrm>
            <a:off x="589650" y="2032830"/>
            <a:ext cx="5834873" cy="4160407"/>
          </a:xfrm>
        </p:spPr>
        <p:txBody>
          <a:bodyPr>
            <a:normAutofit fontScale="92500" lnSpcReduction="10000"/>
          </a:bodyPr>
          <a:lstStyle/>
          <a:p>
            <a:r>
              <a:rPr lang="da-DK" dirty="0" err="1" smtClean="0"/>
              <a:t>Appointed</a:t>
            </a:r>
            <a:r>
              <a:rPr lang="da-DK" dirty="0" smtClean="0"/>
              <a:t> as professor </a:t>
            </a:r>
            <a:r>
              <a:rPr lang="da-DK" dirty="0" err="1" smtClean="0"/>
              <a:t>mso</a:t>
            </a:r>
            <a:r>
              <a:rPr lang="da-DK" dirty="0" smtClean="0"/>
              <a:t> (</a:t>
            </a:r>
            <a:r>
              <a:rPr lang="da-DK" dirty="0" err="1" smtClean="0"/>
              <a:t>maybe</a:t>
            </a:r>
            <a:r>
              <a:rPr lang="da-DK" dirty="0" smtClean="0"/>
              <a:t> sort of) in 2012 to head the AAU part of </a:t>
            </a:r>
            <a:r>
              <a:rPr lang="da-DK" dirty="0" err="1" smtClean="0"/>
              <a:t>Theme</a:t>
            </a:r>
            <a:r>
              <a:rPr lang="da-DK" dirty="0" smtClean="0"/>
              <a:t> 3 over </a:t>
            </a:r>
            <a:r>
              <a:rPr lang="da-DK" dirty="0" err="1" smtClean="0"/>
              <a:t>five</a:t>
            </a:r>
            <a:r>
              <a:rPr lang="da-DK" dirty="0" smtClean="0"/>
              <a:t> </a:t>
            </a:r>
            <a:r>
              <a:rPr lang="da-DK" dirty="0" err="1" smtClean="0"/>
              <a:t>years</a:t>
            </a:r>
            <a:endParaRPr lang="da-DK" dirty="0" smtClean="0"/>
          </a:p>
          <a:p>
            <a:r>
              <a:rPr lang="da-DK" dirty="0" err="1" smtClean="0"/>
              <a:t>Relatively</a:t>
            </a:r>
            <a:r>
              <a:rPr lang="da-DK" dirty="0" smtClean="0"/>
              <a:t> </a:t>
            </a:r>
            <a:r>
              <a:rPr lang="da-DK" dirty="0" err="1" smtClean="0"/>
              <a:t>young</a:t>
            </a:r>
            <a:r>
              <a:rPr lang="da-DK" dirty="0" smtClean="0"/>
              <a:t> and </a:t>
            </a:r>
            <a:r>
              <a:rPr lang="da-DK" dirty="0" err="1" smtClean="0"/>
              <a:t>inexperienced</a:t>
            </a:r>
            <a:endParaRPr lang="da-DK" dirty="0" smtClean="0"/>
          </a:p>
          <a:p>
            <a:r>
              <a:rPr lang="da-DK" dirty="0" smtClean="0"/>
              <a:t>Not part of original </a:t>
            </a:r>
            <a:r>
              <a:rPr lang="da-DK" dirty="0" err="1" smtClean="0"/>
              <a:t>application</a:t>
            </a:r>
            <a:r>
              <a:rPr lang="da-DK" dirty="0" smtClean="0"/>
              <a:t> - and the </a:t>
            </a:r>
            <a:r>
              <a:rPr lang="da-DK" dirty="0" err="1" smtClean="0"/>
              <a:t>ideas</a:t>
            </a:r>
            <a:r>
              <a:rPr lang="da-DK" dirty="0" smtClean="0"/>
              <a:t> in the </a:t>
            </a:r>
            <a:r>
              <a:rPr lang="da-DK" dirty="0" err="1" smtClean="0"/>
              <a:t>application</a:t>
            </a:r>
            <a:r>
              <a:rPr lang="da-DK" dirty="0" smtClean="0"/>
              <a:t> </a:t>
            </a:r>
            <a:r>
              <a:rPr lang="da-DK" dirty="0" err="1" smtClean="0"/>
              <a:t>were</a:t>
            </a:r>
            <a:r>
              <a:rPr lang="da-DK" dirty="0" smtClean="0"/>
              <a:t> </a:t>
            </a:r>
            <a:r>
              <a:rPr lang="da-DK" dirty="0" err="1" smtClean="0"/>
              <a:t>loose</a:t>
            </a:r>
            <a:r>
              <a:rPr lang="da-DK" dirty="0" smtClean="0"/>
              <a:t> and </a:t>
            </a:r>
            <a:r>
              <a:rPr lang="da-DK" dirty="0" err="1" smtClean="0"/>
              <a:t>hard</a:t>
            </a:r>
            <a:r>
              <a:rPr lang="da-DK" dirty="0" smtClean="0"/>
              <a:t> to realise</a:t>
            </a:r>
          </a:p>
          <a:p>
            <a:r>
              <a:rPr lang="da-DK" dirty="0" smtClean="0"/>
              <a:t>First </a:t>
            </a:r>
            <a:r>
              <a:rPr lang="da-DK" dirty="0" err="1" smtClean="0"/>
              <a:t>ever</a:t>
            </a:r>
            <a:r>
              <a:rPr lang="da-DK" dirty="0" smtClean="0"/>
              <a:t> </a:t>
            </a:r>
            <a:r>
              <a:rPr lang="da-DK" dirty="0" err="1" smtClean="0"/>
              <a:t>cross-university</a:t>
            </a:r>
            <a:r>
              <a:rPr lang="da-DK" dirty="0" smtClean="0"/>
              <a:t> digital </a:t>
            </a:r>
            <a:r>
              <a:rPr lang="da-DK" dirty="0" err="1" smtClean="0"/>
              <a:t>infrastructure</a:t>
            </a:r>
            <a:r>
              <a:rPr lang="da-DK" dirty="0" smtClean="0"/>
              <a:t> </a:t>
            </a:r>
            <a:r>
              <a:rPr lang="da-DK" dirty="0" err="1" smtClean="0"/>
              <a:t>project</a:t>
            </a:r>
            <a:r>
              <a:rPr lang="da-DK" dirty="0" smtClean="0"/>
              <a:t> in the </a:t>
            </a:r>
            <a:r>
              <a:rPr lang="da-DK" dirty="0" err="1" smtClean="0"/>
              <a:t>humanities</a:t>
            </a:r>
            <a:r>
              <a:rPr lang="da-DK" dirty="0" smtClean="0"/>
              <a:t> – </a:t>
            </a:r>
            <a:r>
              <a:rPr lang="da-DK" dirty="0" err="1" smtClean="0"/>
              <a:t>closely</a:t>
            </a:r>
            <a:r>
              <a:rPr lang="da-DK" dirty="0" smtClean="0"/>
              <a:t> </a:t>
            </a:r>
            <a:r>
              <a:rPr lang="da-DK" dirty="0" err="1" smtClean="0"/>
              <a:t>monitored</a:t>
            </a:r>
            <a:r>
              <a:rPr lang="da-DK" dirty="0" smtClean="0"/>
              <a:t> by </a:t>
            </a:r>
            <a:r>
              <a:rPr lang="da-DK" dirty="0" err="1" smtClean="0"/>
              <a:t>deans</a:t>
            </a:r>
            <a:r>
              <a:rPr lang="da-DK" dirty="0" smtClean="0"/>
              <a:t> from all </a:t>
            </a:r>
            <a:r>
              <a:rPr lang="da-DK" dirty="0" err="1" smtClean="0"/>
              <a:t>universities</a:t>
            </a:r>
            <a:endParaRPr lang="da-DK" dirty="0" smtClean="0"/>
          </a:p>
          <a:p>
            <a:r>
              <a:rPr lang="da-DK" dirty="0" err="1" smtClean="0"/>
              <a:t>Trying</a:t>
            </a:r>
            <a:r>
              <a:rPr lang="da-DK" dirty="0" smtClean="0"/>
              <a:t> to </a:t>
            </a:r>
            <a:r>
              <a:rPr lang="da-DK" dirty="0" err="1" smtClean="0"/>
              <a:t>figure</a:t>
            </a:r>
            <a:r>
              <a:rPr lang="da-DK" dirty="0" smtClean="0"/>
              <a:t> out the </a:t>
            </a:r>
            <a:r>
              <a:rPr lang="da-DK" dirty="0" err="1" smtClean="0"/>
              <a:t>focus</a:t>
            </a:r>
            <a:r>
              <a:rPr lang="da-DK" dirty="0" smtClean="0"/>
              <a:t> of the </a:t>
            </a:r>
            <a:r>
              <a:rPr lang="da-DK" dirty="0" err="1" smtClean="0"/>
              <a:t>infrastructure</a:t>
            </a:r>
            <a:r>
              <a:rPr lang="da-DK" dirty="0" smtClean="0"/>
              <a:t> – SDU </a:t>
            </a:r>
            <a:r>
              <a:rPr lang="da-DK" dirty="0" err="1" smtClean="0"/>
              <a:t>worked</a:t>
            </a:r>
            <a:r>
              <a:rPr lang="da-DK" dirty="0" smtClean="0"/>
              <a:t> with video – and </a:t>
            </a:r>
            <a:r>
              <a:rPr lang="da-DK" dirty="0" err="1" smtClean="0"/>
              <a:t>many</a:t>
            </a:r>
            <a:r>
              <a:rPr lang="da-DK" dirty="0" smtClean="0"/>
              <a:t> in the </a:t>
            </a:r>
            <a:r>
              <a:rPr lang="da-DK" dirty="0" err="1" smtClean="0"/>
              <a:t>faculty</a:t>
            </a:r>
            <a:r>
              <a:rPr lang="da-DK" dirty="0" smtClean="0"/>
              <a:t> did</a:t>
            </a:r>
          </a:p>
          <a:p>
            <a:r>
              <a:rPr lang="da-DK" dirty="0" err="1" smtClean="0"/>
              <a:t>Let’s</a:t>
            </a:r>
            <a:r>
              <a:rPr lang="da-DK" dirty="0" smtClean="0"/>
              <a:t> </a:t>
            </a:r>
            <a:r>
              <a:rPr lang="da-DK" dirty="0" err="1" smtClean="0"/>
              <a:t>try</a:t>
            </a:r>
            <a:r>
              <a:rPr lang="da-DK" dirty="0" smtClean="0"/>
              <a:t> to rally </a:t>
            </a:r>
            <a:r>
              <a:rPr lang="da-DK" dirty="0" err="1" smtClean="0"/>
              <a:t>some</a:t>
            </a:r>
            <a:r>
              <a:rPr lang="da-DK" dirty="0" smtClean="0"/>
              <a:t> </a:t>
            </a:r>
            <a:r>
              <a:rPr lang="da-DK" dirty="0" err="1" smtClean="0"/>
              <a:t>people</a:t>
            </a:r>
            <a:r>
              <a:rPr lang="da-DK" dirty="0" smtClean="0"/>
              <a:t> </a:t>
            </a:r>
            <a:r>
              <a:rPr lang="da-DK" dirty="0" err="1" smtClean="0"/>
              <a:t>around</a:t>
            </a:r>
            <a:r>
              <a:rPr lang="da-DK" dirty="0" smtClean="0"/>
              <a:t> </a:t>
            </a:r>
            <a:r>
              <a:rPr lang="da-DK" dirty="0" err="1" smtClean="0"/>
              <a:t>across</a:t>
            </a:r>
            <a:r>
              <a:rPr lang="da-DK" dirty="0" smtClean="0"/>
              <a:t> the </a:t>
            </a:r>
            <a:r>
              <a:rPr lang="da-DK" dirty="0" err="1" smtClean="0"/>
              <a:t>faculty</a:t>
            </a:r>
            <a:r>
              <a:rPr lang="da-DK" dirty="0" smtClean="0"/>
              <a:t> </a:t>
            </a:r>
            <a:r>
              <a:rPr lang="da-DK" dirty="0" err="1" smtClean="0"/>
              <a:t>that</a:t>
            </a:r>
            <a:r>
              <a:rPr lang="da-DK" dirty="0" smtClean="0"/>
              <a:t> </a:t>
            </a:r>
            <a:r>
              <a:rPr lang="da-DK" dirty="0" err="1" smtClean="0"/>
              <a:t>work</a:t>
            </a:r>
            <a:r>
              <a:rPr lang="da-DK" dirty="0" smtClean="0"/>
              <a:t> with video and do </a:t>
            </a:r>
            <a:r>
              <a:rPr lang="da-DK" dirty="0" err="1" smtClean="0"/>
              <a:t>something</a:t>
            </a:r>
            <a:r>
              <a:rPr lang="da-DK" dirty="0" smtClean="0"/>
              <a:t> (Video Research Lab Aalborg – VILA (</a:t>
            </a:r>
            <a:r>
              <a:rPr lang="da-DK" dirty="0" smtClean="0">
                <a:hlinkClick r:id="rId2"/>
              </a:rPr>
              <a:t>www.vila.aau.dk)</a:t>
            </a:r>
            <a:r>
              <a:rPr lang="da-DK" dirty="0" smtClean="0"/>
              <a:t>)</a:t>
            </a:r>
          </a:p>
          <a:p>
            <a:r>
              <a:rPr lang="da-DK" b="1" dirty="0" err="1" smtClean="0"/>
              <a:t>Also</a:t>
            </a:r>
            <a:r>
              <a:rPr lang="da-DK" b="1" dirty="0" smtClean="0"/>
              <a:t> – </a:t>
            </a:r>
            <a:r>
              <a:rPr lang="da-DK" b="1" dirty="0" err="1" smtClean="0"/>
              <a:t>let’s</a:t>
            </a:r>
            <a:r>
              <a:rPr lang="da-DK" b="1" dirty="0" smtClean="0"/>
              <a:t> research PBL and the Aalborg PBL model</a:t>
            </a:r>
          </a:p>
        </p:txBody>
      </p:sp>
      <p:sp>
        <p:nvSpPr>
          <p:cNvPr id="4" name="Pladsholder til slidenummer 3"/>
          <p:cNvSpPr>
            <a:spLocks noGrp="1"/>
          </p:cNvSpPr>
          <p:nvPr>
            <p:ph type="sldNum" sz="quarter" idx="12"/>
          </p:nvPr>
        </p:nvSpPr>
        <p:spPr/>
        <p:txBody>
          <a:bodyPr/>
          <a:lstStyle/>
          <a:p>
            <a:pPr>
              <a:defRPr/>
            </a:pPr>
            <a:fld id="{18089F24-2FCA-451C-A7E1-2A079BA9C9FE}" type="slidenum">
              <a:rPr lang="da-DK" altLang="da-DK" smtClean="0"/>
              <a:pPr>
                <a:defRPr/>
              </a:pPr>
              <a:t>11</a:t>
            </a:fld>
            <a:endParaRPr lang="da-DK" altLang="da-DK"/>
          </a:p>
        </p:txBody>
      </p:sp>
      <p:pic>
        <p:nvPicPr>
          <p:cNvPr id="5" name="Billede 4"/>
          <p:cNvPicPr>
            <a:picLocks noChangeAspect="1"/>
          </p:cNvPicPr>
          <p:nvPr/>
        </p:nvPicPr>
        <p:blipFill>
          <a:blip r:embed="rId3"/>
          <a:stretch>
            <a:fillRect/>
          </a:stretch>
        </p:blipFill>
        <p:spPr>
          <a:xfrm>
            <a:off x="6659387" y="2032831"/>
            <a:ext cx="5324514" cy="3228999"/>
          </a:xfrm>
          <a:prstGeom prst="rect">
            <a:avLst/>
          </a:prstGeom>
        </p:spPr>
      </p:pic>
      <p:cxnSp>
        <p:nvCxnSpPr>
          <p:cNvPr id="7" name="Lige forbindelse 6"/>
          <p:cNvCxnSpPr/>
          <p:nvPr/>
        </p:nvCxnSpPr>
        <p:spPr>
          <a:xfrm>
            <a:off x="6838366" y="2636613"/>
            <a:ext cx="1969045"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9" name="Lige forbindelse 8"/>
          <p:cNvCxnSpPr/>
          <p:nvPr/>
        </p:nvCxnSpPr>
        <p:spPr>
          <a:xfrm>
            <a:off x="9779992" y="4274679"/>
            <a:ext cx="1969045" cy="0"/>
          </a:xfrm>
          <a:prstGeom prst="line">
            <a:avLst/>
          </a:prstGeom>
        </p:spPr>
        <p:style>
          <a:lnRef idx="3">
            <a:schemeClr val="accent4"/>
          </a:lnRef>
          <a:fillRef idx="0">
            <a:schemeClr val="accent4"/>
          </a:fillRef>
          <a:effectRef idx="2">
            <a:schemeClr val="accent4"/>
          </a:effectRef>
          <a:fontRef idx="minor">
            <a:schemeClr val="tx1"/>
          </a:fontRef>
        </p:style>
      </p:cxnSp>
      <p:sp>
        <p:nvSpPr>
          <p:cNvPr id="10" name="Tekstfelt 9"/>
          <p:cNvSpPr txBox="1"/>
          <p:nvPr/>
        </p:nvSpPr>
        <p:spPr>
          <a:xfrm>
            <a:off x="10178289" y="3764350"/>
            <a:ext cx="1642873" cy="369332"/>
          </a:xfrm>
          <a:prstGeom prst="rect">
            <a:avLst/>
          </a:prstGeom>
          <a:noFill/>
        </p:spPr>
        <p:txBody>
          <a:bodyPr wrap="square" rtlCol="0">
            <a:spAutoFit/>
          </a:bodyPr>
          <a:lstStyle/>
          <a:p>
            <a:r>
              <a:rPr lang="da-DK" dirty="0" err="1" smtClean="0">
                <a:solidFill>
                  <a:schemeClr val="bg1"/>
                </a:solidFill>
              </a:rPr>
              <a:t>Our</a:t>
            </a:r>
            <a:r>
              <a:rPr lang="da-DK" dirty="0" smtClean="0">
                <a:solidFill>
                  <a:schemeClr val="bg1"/>
                </a:solidFill>
              </a:rPr>
              <a:t> </a:t>
            </a:r>
            <a:r>
              <a:rPr lang="da-DK" dirty="0" err="1" smtClean="0">
                <a:solidFill>
                  <a:schemeClr val="bg1"/>
                </a:solidFill>
              </a:rPr>
              <a:t>theme</a:t>
            </a:r>
            <a:endParaRPr lang="da-DK" dirty="0">
              <a:solidFill>
                <a:schemeClr val="bg1"/>
              </a:solidFill>
            </a:endParaRPr>
          </a:p>
        </p:txBody>
      </p:sp>
      <p:sp>
        <p:nvSpPr>
          <p:cNvPr id="11" name="Tekstfelt 10"/>
          <p:cNvSpPr txBox="1"/>
          <p:nvPr/>
        </p:nvSpPr>
        <p:spPr>
          <a:xfrm>
            <a:off x="6838366" y="2173203"/>
            <a:ext cx="3214424" cy="369332"/>
          </a:xfrm>
          <a:prstGeom prst="rect">
            <a:avLst/>
          </a:prstGeom>
          <a:noFill/>
        </p:spPr>
        <p:txBody>
          <a:bodyPr wrap="square" rtlCol="0">
            <a:spAutoFit/>
          </a:bodyPr>
          <a:lstStyle/>
          <a:p>
            <a:r>
              <a:rPr lang="da-DK" dirty="0" err="1" smtClean="0">
                <a:solidFill>
                  <a:schemeClr val="bg1"/>
                </a:solidFill>
              </a:rPr>
              <a:t>Other</a:t>
            </a:r>
            <a:r>
              <a:rPr lang="da-DK" dirty="0" smtClean="0">
                <a:solidFill>
                  <a:schemeClr val="bg1"/>
                </a:solidFill>
              </a:rPr>
              <a:t> </a:t>
            </a:r>
            <a:r>
              <a:rPr lang="da-DK" dirty="0" err="1" smtClean="0">
                <a:solidFill>
                  <a:schemeClr val="bg1"/>
                </a:solidFill>
              </a:rPr>
              <a:t>Universities</a:t>
            </a:r>
            <a:r>
              <a:rPr lang="da-DK" dirty="0" smtClean="0">
                <a:solidFill>
                  <a:schemeClr val="bg1"/>
                </a:solidFill>
              </a:rPr>
              <a:t> </a:t>
            </a:r>
            <a:r>
              <a:rPr lang="da-DK" dirty="0" err="1" smtClean="0">
                <a:solidFill>
                  <a:schemeClr val="bg1"/>
                </a:solidFill>
              </a:rPr>
              <a:t>theme</a:t>
            </a:r>
            <a:endParaRPr lang="da-DK" dirty="0">
              <a:solidFill>
                <a:schemeClr val="bg1"/>
              </a:solidFill>
            </a:endParaRPr>
          </a:p>
        </p:txBody>
      </p:sp>
    </p:spTree>
    <p:extLst>
      <p:ext uri="{BB962C8B-B14F-4D97-AF65-F5344CB8AC3E}">
        <p14:creationId xmlns:p14="http://schemas.microsoft.com/office/powerpoint/2010/main" val="1806797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billede 6"/>
          <p:cNvSpPr>
            <a:spLocks noGrp="1"/>
          </p:cNvSpPr>
          <p:nvPr>
            <p:ph type="pic" sz="quarter" idx="11"/>
          </p:nvPr>
        </p:nvSpPr>
        <p:spPr/>
      </p:sp>
      <p:sp>
        <p:nvSpPr>
          <p:cNvPr id="6" name="Titel 5"/>
          <p:cNvSpPr>
            <a:spLocks noGrp="1"/>
          </p:cNvSpPr>
          <p:nvPr>
            <p:ph type="title"/>
          </p:nvPr>
        </p:nvSpPr>
        <p:spPr/>
        <p:txBody>
          <a:bodyPr/>
          <a:lstStyle/>
          <a:p>
            <a:r>
              <a:rPr lang="da-DK" dirty="0" err="1"/>
              <a:t>Introducing</a:t>
            </a:r>
            <a:r>
              <a:rPr lang="da-DK" dirty="0"/>
              <a:t> the Aalborg PBL model</a:t>
            </a:r>
            <a:br>
              <a:rPr lang="da-DK" dirty="0"/>
            </a:br>
            <a:endParaRPr lang="da-DK" dirty="0"/>
          </a:p>
        </p:txBody>
      </p:sp>
      <p:sp>
        <p:nvSpPr>
          <p:cNvPr id="3" name="Pladsholder til slidenummer 2"/>
          <p:cNvSpPr>
            <a:spLocks noGrp="1"/>
          </p:cNvSpPr>
          <p:nvPr>
            <p:ph type="sldNum" sz="quarter" idx="4294967295"/>
          </p:nvPr>
        </p:nvSpPr>
        <p:spPr>
          <a:xfrm>
            <a:off x="11620500" y="593725"/>
            <a:ext cx="571500" cy="227013"/>
          </a:xfrm>
        </p:spPr>
        <p:txBody>
          <a:bodyPr/>
          <a:lstStyle/>
          <a:p>
            <a:fld id="{D8D877B3-D348-4611-9BDB-C5374591D951}" type="slidenum">
              <a:rPr lang="en-US" smtClean="0"/>
              <a:pPr/>
              <a:t>12</a:t>
            </a:fld>
            <a:endParaRPr lang="en-US" dirty="0" smtClean="0"/>
          </a:p>
        </p:txBody>
      </p:sp>
    </p:spTree>
    <p:extLst>
      <p:ext uri="{BB962C8B-B14F-4D97-AF65-F5344CB8AC3E}">
        <p14:creationId xmlns:p14="http://schemas.microsoft.com/office/powerpoint/2010/main" val="1750014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noChangeArrowheads="1"/>
          </p:cNvSpPr>
          <p:nvPr>
            <p:ph type="title"/>
          </p:nvPr>
        </p:nvSpPr>
        <p:spPr/>
        <p:txBody>
          <a:bodyPr/>
          <a:lstStyle/>
          <a:p>
            <a:pPr eaLnBrk="1" hangingPunct="1"/>
            <a:r>
              <a:rPr lang="en-GB" altLang="da-DK" smtClean="0"/>
              <a:t>Aalborg University (AAU)</a:t>
            </a:r>
          </a:p>
        </p:txBody>
      </p:sp>
      <p:sp>
        <p:nvSpPr>
          <p:cNvPr id="7171" name="Pladsholder til indhold 2">
            <a:extLst>
              <a:ext uri="{FF2B5EF4-FFF2-40B4-BE49-F238E27FC236}">
                <a16:creationId xmlns:a16="http://schemas.microsoft.com/office/drawing/2014/main" id="{903A81D7-0552-4B21-BA18-72D44609FF62}"/>
              </a:ext>
            </a:extLst>
          </p:cNvPr>
          <p:cNvSpPr>
            <a:spLocks noGrp="1"/>
          </p:cNvSpPr>
          <p:nvPr>
            <p:ph idx="1"/>
          </p:nvPr>
        </p:nvSpPr>
        <p:spPr>
          <a:xfrm>
            <a:off x="587375" y="1781176"/>
            <a:ext cx="6300788" cy="4064252"/>
          </a:xfrm>
        </p:spPr>
        <p:txBody>
          <a:bodyPr>
            <a:normAutofit/>
          </a:bodyPr>
          <a:lstStyle/>
          <a:p>
            <a:pPr>
              <a:defRPr/>
            </a:pPr>
            <a:r>
              <a:rPr lang="en-GB" altLang="da-DK" dirty="0"/>
              <a:t>Located in three campuses in Denmark: Aalborg, Copenhagen, Esbjerg</a:t>
            </a:r>
          </a:p>
          <a:p>
            <a:pPr>
              <a:defRPr/>
            </a:pPr>
            <a:r>
              <a:rPr lang="en-GB" altLang="da-DK" dirty="0"/>
              <a:t>Established in 1974 and from the beginning based on </a:t>
            </a:r>
            <a:r>
              <a:rPr lang="en-GB" altLang="da-DK" b="1" dirty="0"/>
              <a:t>Problem Oriented and Project Based Work</a:t>
            </a:r>
            <a:r>
              <a:rPr lang="en-GB" altLang="da-DK" dirty="0"/>
              <a:t> (The Aalborg PBL Model</a:t>
            </a:r>
            <a:r>
              <a:rPr lang="en-GB" altLang="da-DK" dirty="0" smtClean="0"/>
              <a:t>)</a:t>
            </a:r>
            <a:endParaRPr lang="en-GB" altLang="da-DK" dirty="0"/>
          </a:p>
          <a:p>
            <a:pPr>
              <a:defRPr/>
            </a:pPr>
            <a:endParaRPr lang="en-GB" altLang="da-DK" dirty="0" smtClean="0"/>
          </a:p>
          <a:p>
            <a:pPr>
              <a:defRPr/>
            </a:pPr>
            <a:r>
              <a:rPr lang="en-GB" altLang="da-DK" dirty="0" smtClean="0"/>
              <a:t>More </a:t>
            </a:r>
            <a:r>
              <a:rPr lang="en-GB" altLang="da-DK" dirty="0"/>
              <a:t>about Aalborg PBL: </a:t>
            </a:r>
            <a:endParaRPr lang="en-GB" altLang="da-DK" dirty="0" smtClean="0"/>
          </a:p>
          <a:p>
            <a:pPr lvl="1">
              <a:defRPr/>
            </a:pPr>
            <a:r>
              <a:rPr lang="en-GB" altLang="da-DK" dirty="0" smtClean="0">
                <a:hlinkClick r:id="rId2"/>
              </a:rPr>
              <a:t>https</a:t>
            </a:r>
            <a:r>
              <a:rPr lang="en-GB" altLang="da-DK" dirty="0">
                <a:hlinkClick r:id="rId2"/>
              </a:rPr>
              <a:t>://</a:t>
            </a:r>
            <a:r>
              <a:rPr lang="en-GB" altLang="da-DK" dirty="0" smtClean="0">
                <a:hlinkClick r:id="rId2"/>
              </a:rPr>
              <a:t>www.en.aau.dk/about-aau/aalborg-model-problem-based-learning</a:t>
            </a:r>
            <a:r>
              <a:rPr lang="en-GB" altLang="da-DK" dirty="0" smtClean="0"/>
              <a:t>  </a:t>
            </a:r>
          </a:p>
          <a:p>
            <a:pPr lvl="1">
              <a:defRPr/>
            </a:pPr>
            <a:r>
              <a:rPr lang="en-GB" altLang="da-DK" dirty="0">
                <a:hlinkClick r:id="rId3"/>
              </a:rPr>
              <a:t>https://www.pbl.aau.dk</a:t>
            </a:r>
            <a:r>
              <a:rPr lang="en-GB" altLang="da-DK" dirty="0" smtClean="0">
                <a:hlinkClick r:id="rId3"/>
              </a:rPr>
              <a:t>/</a:t>
            </a:r>
            <a:r>
              <a:rPr lang="en-GB" altLang="da-DK" dirty="0" smtClean="0"/>
              <a:t> </a:t>
            </a:r>
            <a:endParaRPr lang="en-GB" altLang="da-DK" dirty="0"/>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75501" y="1781175"/>
            <a:ext cx="2582863" cy="3016250"/>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6350">
                <a:solidFill>
                  <a:schemeClr val="hlink"/>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26338" y="4365626"/>
            <a:ext cx="3141662" cy="2492375"/>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6350">
                <a:solidFill>
                  <a:schemeClr val="hlink"/>
                </a:solidFill>
                <a:miter lim="800000"/>
                <a:headEnd/>
                <a:tailEnd/>
              </a14:hiddenLine>
            </a:ext>
          </a:extLst>
        </p:spPr>
      </p:pic>
    </p:spTree>
    <p:extLst>
      <p:ext uri="{BB962C8B-B14F-4D97-AF65-F5344CB8AC3E}">
        <p14:creationId xmlns:p14="http://schemas.microsoft.com/office/powerpoint/2010/main" val="2946589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noChangeArrowheads="1"/>
          </p:cNvSpPr>
          <p:nvPr>
            <p:ph type="title"/>
          </p:nvPr>
        </p:nvSpPr>
        <p:spPr/>
        <p:txBody>
          <a:bodyPr/>
          <a:lstStyle/>
          <a:p>
            <a:pPr eaLnBrk="1" hangingPunct="1"/>
            <a:r>
              <a:rPr lang="en-GB" altLang="da-DK" smtClean="0"/>
              <a:t>The Aalborg PBL model</a:t>
            </a:r>
          </a:p>
        </p:txBody>
      </p:sp>
      <p:sp>
        <p:nvSpPr>
          <p:cNvPr id="8195" name="Pladsholder til indhold 2">
            <a:extLst>
              <a:ext uri="{FF2B5EF4-FFF2-40B4-BE49-F238E27FC236}">
                <a16:creationId xmlns:a16="http://schemas.microsoft.com/office/drawing/2014/main" id="{28558B88-09A7-4E18-B6F8-BC625453E79A}"/>
              </a:ext>
            </a:extLst>
          </p:cNvPr>
          <p:cNvSpPr>
            <a:spLocks noGrp="1"/>
          </p:cNvSpPr>
          <p:nvPr>
            <p:ph idx="1"/>
          </p:nvPr>
        </p:nvSpPr>
        <p:spPr>
          <a:xfrm>
            <a:off x="589650" y="2032831"/>
            <a:ext cx="5651976" cy="3110442"/>
          </a:xfrm>
        </p:spPr>
        <p:txBody>
          <a:bodyPr>
            <a:noAutofit/>
          </a:bodyPr>
          <a:lstStyle/>
          <a:p>
            <a:pPr>
              <a:lnSpc>
                <a:spcPct val="100000"/>
              </a:lnSpc>
              <a:defRPr/>
            </a:pPr>
            <a:r>
              <a:rPr lang="en-GB" dirty="0"/>
              <a:t>Problem Based Learning</a:t>
            </a:r>
          </a:p>
          <a:p>
            <a:pPr lvl="1">
              <a:lnSpc>
                <a:spcPct val="100000"/>
              </a:lnSpc>
              <a:defRPr/>
            </a:pPr>
            <a:r>
              <a:rPr lang="en-GB" dirty="0"/>
              <a:t>Based on real-life problems</a:t>
            </a:r>
          </a:p>
          <a:p>
            <a:pPr>
              <a:lnSpc>
                <a:spcPct val="100000"/>
              </a:lnSpc>
              <a:defRPr/>
            </a:pPr>
            <a:r>
              <a:rPr lang="en-GB" dirty="0"/>
              <a:t>Project Organised Education</a:t>
            </a:r>
          </a:p>
          <a:p>
            <a:pPr lvl="1">
              <a:lnSpc>
                <a:spcPct val="100000"/>
              </a:lnSpc>
              <a:buFontTx/>
              <a:buChar char="-"/>
              <a:defRPr/>
            </a:pPr>
            <a:r>
              <a:rPr lang="en-GB" dirty="0"/>
              <a:t>Project work supported by lecture courses </a:t>
            </a:r>
            <a:endParaRPr lang="en-GB" sz="1600" dirty="0"/>
          </a:p>
          <a:p>
            <a:pPr>
              <a:lnSpc>
                <a:spcPct val="100000"/>
              </a:lnSpc>
              <a:defRPr/>
            </a:pPr>
            <a:r>
              <a:rPr lang="en-GB" dirty="0"/>
              <a:t>Group Work</a:t>
            </a:r>
            <a:r>
              <a:rPr lang="en-GB" sz="2000" dirty="0"/>
              <a:t> </a:t>
            </a:r>
            <a:r>
              <a:rPr lang="en-GB" dirty="0"/>
              <a:t> </a:t>
            </a:r>
          </a:p>
          <a:p>
            <a:pPr lvl="1">
              <a:lnSpc>
                <a:spcPct val="100000"/>
              </a:lnSpc>
              <a:buFontTx/>
              <a:buChar char="-"/>
              <a:defRPr/>
            </a:pPr>
            <a:r>
              <a:rPr lang="en-GB" dirty="0"/>
              <a:t>groups of four to six students</a:t>
            </a:r>
          </a:p>
          <a:p>
            <a:pPr lvl="1">
              <a:lnSpc>
                <a:spcPct val="100000"/>
              </a:lnSpc>
              <a:buFontTx/>
              <a:buChar char="-"/>
              <a:defRPr/>
            </a:pPr>
            <a:r>
              <a:rPr lang="en-GB" dirty="0"/>
              <a:t>supervised by lecturers/professors </a:t>
            </a:r>
          </a:p>
          <a:p>
            <a:pPr>
              <a:lnSpc>
                <a:spcPct val="100000"/>
              </a:lnSpc>
              <a:defRPr/>
            </a:pPr>
            <a:r>
              <a:rPr lang="en-GB" dirty="0"/>
              <a:t>Interdisciplinary Studies </a:t>
            </a:r>
          </a:p>
          <a:p>
            <a:pPr lvl="1">
              <a:lnSpc>
                <a:spcPct val="100000"/>
              </a:lnSpc>
              <a:buFontTx/>
              <a:buChar char="-"/>
              <a:defRPr/>
            </a:pPr>
            <a:r>
              <a:rPr lang="en-GB" dirty="0"/>
              <a:t>Integration of theory and practice</a:t>
            </a:r>
            <a:r>
              <a:rPr lang="da-DK" dirty="0"/>
              <a:t> </a:t>
            </a:r>
          </a:p>
          <a:p>
            <a:pPr lvl="1">
              <a:lnSpc>
                <a:spcPct val="100000"/>
              </a:lnSpc>
              <a:buFontTx/>
              <a:buChar char="-"/>
              <a:defRPr/>
            </a:pPr>
            <a:r>
              <a:rPr lang="en-GB" dirty="0"/>
              <a:t>Focus on Learning to Learn and methodological skills</a:t>
            </a:r>
          </a:p>
          <a:p>
            <a:pPr>
              <a:lnSpc>
                <a:spcPct val="100000"/>
              </a:lnSpc>
              <a:defRPr/>
            </a:pPr>
            <a:r>
              <a:rPr lang="en-GB" dirty="0"/>
              <a:t>University Wide Model - Used in all faculties (with variations)</a:t>
            </a:r>
          </a:p>
          <a:p>
            <a:pPr>
              <a:defRPr/>
            </a:pPr>
            <a:endParaRPr lang="en-GB" dirty="0"/>
          </a:p>
        </p:txBody>
      </p:sp>
      <p:sp>
        <p:nvSpPr>
          <p:cNvPr id="4" name="Text Box 4">
            <a:extLst>
              <a:ext uri="{FF2B5EF4-FFF2-40B4-BE49-F238E27FC236}">
                <a16:creationId xmlns:a16="http://schemas.microsoft.com/office/drawing/2014/main" id="{CEF7E5DC-1509-4F50-85E6-E2BBE25C9DFA}"/>
              </a:ext>
            </a:extLst>
          </p:cNvPr>
          <p:cNvSpPr txBox="1">
            <a:spLocks noChangeArrowheads="1"/>
          </p:cNvSpPr>
          <p:nvPr/>
        </p:nvSpPr>
        <p:spPr bwMode="auto">
          <a:xfrm>
            <a:off x="7208612" y="1194891"/>
            <a:ext cx="4644930" cy="2246769"/>
          </a:xfrm>
          <a:prstGeom prst="rect">
            <a:avLst/>
          </a:prstGeom>
          <a:noFill/>
          <a:ln w="9525">
            <a:noFill/>
            <a:miter lim="800000"/>
            <a:headEnd/>
            <a:tailEnd/>
          </a:ln>
        </p:spPr>
        <p:txBody>
          <a:bodyPr wrap="square">
            <a:spAutoFit/>
          </a:bodyPr>
          <a:lstStyle/>
          <a:p>
            <a:pPr>
              <a:defRPr/>
            </a:pPr>
            <a:r>
              <a:rPr lang="en-GB" sz="1400" dirty="0">
                <a:latin typeface="+mj-lt"/>
                <a:ea typeface="ＭＳ Ｐゴシック" pitchFamily="-128" charset="-128"/>
              </a:rPr>
              <a:t>Project work : a major project within a given subject-related framework determined for each semester (thematic framework).  </a:t>
            </a:r>
          </a:p>
          <a:p>
            <a:pPr>
              <a:defRPr/>
            </a:pPr>
            <a:r>
              <a:rPr lang="en-GB" sz="1400" dirty="0">
                <a:latin typeface="+mj-lt"/>
                <a:ea typeface="ＭＳ Ｐゴシック" pitchFamily="-128" charset="-128"/>
              </a:rPr>
              <a:t/>
            </a:r>
            <a:br>
              <a:rPr lang="en-GB" sz="1400" dirty="0">
                <a:latin typeface="+mj-lt"/>
                <a:ea typeface="ＭＳ Ｐゴシック" pitchFamily="-128" charset="-128"/>
              </a:rPr>
            </a:br>
            <a:r>
              <a:rPr lang="en-GB" sz="1400" dirty="0">
                <a:latin typeface="+mj-lt"/>
                <a:ea typeface="ＭＳ Ｐゴシック" pitchFamily="-128" charset="-128"/>
              </a:rPr>
              <a:t>Project related &amp; mandatory courses supporting the project work</a:t>
            </a:r>
          </a:p>
          <a:p>
            <a:pPr>
              <a:defRPr/>
            </a:pPr>
            <a:r>
              <a:rPr lang="en-GB" sz="1400" dirty="0">
                <a:latin typeface="+mj-lt"/>
                <a:ea typeface="ＭＳ Ｐゴシック" pitchFamily="-128" charset="-128"/>
              </a:rPr>
              <a:t>Evaluated as oral examinations based on the project report or through individual written or oral examinations.</a:t>
            </a:r>
          </a:p>
          <a:p>
            <a:pPr>
              <a:defRPr/>
            </a:pPr>
            <a:endParaRPr lang="en-GB" sz="1400" dirty="0">
              <a:latin typeface="+mj-lt"/>
              <a:ea typeface="ＭＳ Ｐゴシック" pitchFamily="-128" charset="-128"/>
            </a:endParaRPr>
          </a:p>
        </p:txBody>
      </p:sp>
      <p:sp>
        <p:nvSpPr>
          <p:cNvPr id="5" name="Rectangle 6">
            <a:extLst>
              <a:ext uri="{FF2B5EF4-FFF2-40B4-BE49-F238E27FC236}">
                <a16:creationId xmlns:a16="http://schemas.microsoft.com/office/drawing/2014/main" id="{465635DD-060A-4776-97AC-C7BF1752F1A0}"/>
              </a:ext>
            </a:extLst>
          </p:cNvPr>
          <p:cNvSpPr>
            <a:spLocks noChangeArrowheads="1"/>
          </p:cNvSpPr>
          <p:nvPr/>
        </p:nvSpPr>
        <p:spPr bwMode="auto">
          <a:xfrm>
            <a:off x="6393137" y="1987054"/>
            <a:ext cx="663964" cy="307777"/>
          </a:xfrm>
          <a:prstGeom prst="rect">
            <a:avLst/>
          </a:prstGeom>
          <a:noFill/>
          <a:ln w="9525">
            <a:noFill/>
            <a:miter lim="800000"/>
            <a:headEnd/>
            <a:tailEnd/>
          </a:ln>
        </p:spPr>
        <p:txBody>
          <a:bodyPr wrap="none">
            <a:spAutoFit/>
          </a:bodyPr>
          <a:lstStyle/>
          <a:p>
            <a:pPr>
              <a:defRPr/>
            </a:pPr>
            <a:r>
              <a:rPr lang="da-DK" sz="1400" dirty="0">
                <a:latin typeface="+mj-lt"/>
                <a:ea typeface="ＭＳ Ｐゴシック" pitchFamily="-128" charset="-128"/>
              </a:rPr>
              <a:t>50 %</a:t>
            </a:r>
          </a:p>
        </p:txBody>
      </p:sp>
      <p:sp>
        <p:nvSpPr>
          <p:cNvPr id="6" name="Rectangle 7">
            <a:extLst>
              <a:ext uri="{FF2B5EF4-FFF2-40B4-BE49-F238E27FC236}">
                <a16:creationId xmlns:a16="http://schemas.microsoft.com/office/drawing/2014/main" id="{C9882887-9839-4AC4-86DB-0681C158441B}"/>
              </a:ext>
            </a:extLst>
          </p:cNvPr>
          <p:cNvSpPr>
            <a:spLocks noChangeArrowheads="1"/>
          </p:cNvSpPr>
          <p:nvPr/>
        </p:nvSpPr>
        <p:spPr bwMode="auto">
          <a:xfrm>
            <a:off x="6393137" y="1194891"/>
            <a:ext cx="663964" cy="307777"/>
          </a:xfrm>
          <a:prstGeom prst="rect">
            <a:avLst/>
          </a:prstGeom>
          <a:noFill/>
          <a:ln w="9525">
            <a:noFill/>
            <a:miter lim="800000"/>
            <a:headEnd/>
            <a:tailEnd/>
          </a:ln>
        </p:spPr>
        <p:txBody>
          <a:bodyPr wrap="none">
            <a:spAutoFit/>
          </a:bodyPr>
          <a:lstStyle/>
          <a:p>
            <a:pPr>
              <a:defRPr/>
            </a:pPr>
            <a:r>
              <a:rPr lang="da-DK" sz="1400" dirty="0">
                <a:latin typeface="+mj-lt"/>
                <a:ea typeface="ＭＳ Ｐゴシック" pitchFamily="-128" charset="-128"/>
              </a:rPr>
              <a:t>50 %</a:t>
            </a:r>
          </a:p>
        </p:txBody>
      </p:sp>
      <p:pic>
        <p:nvPicPr>
          <p:cNvPr id="7" name="Picture 8" descr="POPP-semester_mod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08612" y="3441660"/>
            <a:ext cx="4796441" cy="243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96390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da-DK" altLang="da-DK" smtClean="0"/>
              <a:t>The Aalborg PBL-model – in short</a:t>
            </a:r>
          </a:p>
        </p:txBody>
      </p:sp>
      <p:sp>
        <p:nvSpPr>
          <p:cNvPr id="21507" name="Rectangle 3"/>
          <p:cNvSpPr>
            <a:spLocks noGrp="1" noChangeArrowheads="1"/>
          </p:cNvSpPr>
          <p:nvPr>
            <p:ph type="body" sz="half" idx="1"/>
          </p:nvPr>
        </p:nvSpPr>
        <p:spPr>
          <a:xfrm>
            <a:off x="624418" y="2071688"/>
            <a:ext cx="9814982" cy="4525962"/>
          </a:xfrm>
        </p:spPr>
        <p:txBody>
          <a:bodyPr>
            <a:normAutofit/>
          </a:bodyPr>
          <a:lstStyle/>
          <a:p>
            <a:pPr marL="0" indent="0">
              <a:lnSpc>
                <a:spcPct val="90000"/>
              </a:lnSpc>
            </a:pPr>
            <a:r>
              <a:rPr lang="da-DK" altLang="da-DK" dirty="0"/>
              <a:t> Long-term </a:t>
            </a:r>
            <a:r>
              <a:rPr lang="da-DK" altLang="da-DK" dirty="0" err="1"/>
              <a:t>collaboration</a:t>
            </a:r>
            <a:r>
              <a:rPr lang="da-DK" altLang="da-DK" dirty="0"/>
              <a:t> 3-4 </a:t>
            </a:r>
            <a:r>
              <a:rPr lang="da-DK" altLang="da-DK" dirty="0" err="1"/>
              <a:t>months</a:t>
            </a:r>
            <a:r>
              <a:rPr lang="da-DK" altLang="da-DK" dirty="0"/>
              <a:t> (semester) </a:t>
            </a:r>
          </a:p>
          <a:p>
            <a:pPr marL="0" indent="0">
              <a:lnSpc>
                <a:spcPct val="90000"/>
              </a:lnSpc>
            </a:pPr>
            <a:r>
              <a:rPr lang="da-DK" altLang="da-DK" dirty="0"/>
              <a:t> Students </a:t>
            </a:r>
            <a:r>
              <a:rPr lang="da-DK" altLang="da-DK" dirty="0" err="1"/>
              <a:t>own</a:t>
            </a:r>
            <a:r>
              <a:rPr lang="da-DK" altLang="da-DK" dirty="0"/>
              <a:t> and </a:t>
            </a:r>
            <a:r>
              <a:rPr lang="da-DK" altLang="da-DK" dirty="0" err="1"/>
              <a:t>define</a:t>
            </a:r>
            <a:r>
              <a:rPr lang="da-DK" altLang="da-DK" dirty="0"/>
              <a:t> the problem to </a:t>
            </a:r>
            <a:r>
              <a:rPr lang="da-DK" altLang="da-DK" dirty="0" err="1"/>
              <a:t>work</a:t>
            </a:r>
            <a:r>
              <a:rPr lang="da-DK" altLang="da-DK" dirty="0"/>
              <a:t> with</a:t>
            </a:r>
          </a:p>
          <a:p>
            <a:pPr marL="0" indent="0">
              <a:lnSpc>
                <a:spcPct val="90000"/>
              </a:lnSpc>
            </a:pPr>
            <a:r>
              <a:rPr lang="da-DK" altLang="da-DK" dirty="0"/>
              <a:t> Students </a:t>
            </a:r>
            <a:r>
              <a:rPr lang="da-DK" altLang="da-DK" dirty="0" err="1"/>
              <a:t>decide</a:t>
            </a:r>
            <a:r>
              <a:rPr lang="da-DK" altLang="da-DK" dirty="0"/>
              <a:t> on </a:t>
            </a:r>
            <a:r>
              <a:rPr lang="da-DK" altLang="da-DK" dirty="0" err="1"/>
              <a:t>methods</a:t>
            </a:r>
            <a:r>
              <a:rPr lang="da-DK" altLang="da-DK" dirty="0"/>
              <a:t>, </a:t>
            </a:r>
            <a:r>
              <a:rPr lang="da-DK" altLang="da-DK" dirty="0" err="1"/>
              <a:t>theory</a:t>
            </a:r>
            <a:r>
              <a:rPr lang="da-DK" altLang="da-DK" dirty="0"/>
              <a:t>, </a:t>
            </a:r>
            <a:r>
              <a:rPr lang="da-DK" altLang="da-DK" dirty="0" err="1"/>
              <a:t>empirial</a:t>
            </a:r>
            <a:r>
              <a:rPr lang="da-DK" altLang="da-DK" dirty="0"/>
              <a:t> </a:t>
            </a:r>
            <a:r>
              <a:rPr lang="da-DK" altLang="da-DK" dirty="0" err="1"/>
              <a:t>investigations</a:t>
            </a:r>
            <a:r>
              <a:rPr lang="da-DK" altLang="da-DK" dirty="0"/>
              <a:t> (</a:t>
            </a:r>
            <a:r>
              <a:rPr lang="da-DK" altLang="da-DK" dirty="0" err="1"/>
              <a:t>together</a:t>
            </a:r>
            <a:r>
              <a:rPr lang="da-DK" altLang="da-DK" dirty="0"/>
              <a:t> with supervisor)</a:t>
            </a:r>
          </a:p>
          <a:p>
            <a:pPr marL="0" indent="0">
              <a:lnSpc>
                <a:spcPct val="90000"/>
              </a:lnSpc>
            </a:pPr>
            <a:r>
              <a:rPr lang="da-DK" altLang="da-DK" dirty="0"/>
              <a:t> Solution – ”open </a:t>
            </a:r>
            <a:r>
              <a:rPr lang="da-DK" altLang="da-DK" dirty="0" err="1"/>
              <a:t>ended</a:t>
            </a:r>
            <a:r>
              <a:rPr lang="da-DK" altLang="da-DK" dirty="0"/>
              <a:t>”</a:t>
            </a:r>
          </a:p>
          <a:p>
            <a:pPr marL="0" indent="0">
              <a:lnSpc>
                <a:spcPct val="90000"/>
              </a:lnSpc>
            </a:pPr>
            <a:r>
              <a:rPr lang="da-DK" altLang="da-DK" dirty="0"/>
              <a:t> Students </a:t>
            </a:r>
            <a:r>
              <a:rPr lang="da-DK" altLang="da-DK" dirty="0" err="1"/>
              <a:t>write</a:t>
            </a:r>
            <a:r>
              <a:rPr lang="da-DK" altLang="da-DK" dirty="0"/>
              <a:t> up an </a:t>
            </a:r>
            <a:r>
              <a:rPr lang="da-DK" altLang="da-DK" dirty="0" err="1"/>
              <a:t>app</a:t>
            </a:r>
            <a:r>
              <a:rPr lang="da-DK" altLang="da-DK" dirty="0"/>
              <a:t>. 60-100 page </a:t>
            </a:r>
            <a:r>
              <a:rPr lang="da-DK" altLang="da-DK" dirty="0" err="1"/>
              <a:t>project</a:t>
            </a:r>
            <a:r>
              <a:rPr lang="da-DK" altLang="da-DK" dirty="0"/>
              <a:t> </a:t>
            </a:r>
            <a:r>
              <a:rPr lang="da-DK" altLang="da-DK" dirty="0" err="1"/>
              <a:t>report</a:t>
            </a:r>
            <a:r>
              <a:rPr lang="da-DK" altLang="da-DK" dirty="0"/>
              <a:t> </a:t>
            </a:r>
            <a:r>
              <a:rPr lang="da-DK" altLang="da-DK" dirty="0" err="1"/>
              <a:t>reflecting</a:t>
            </a:r>
            <a:r>
              <a:rPr lang="da-DK" altLang="da-DK" dirty="0"/>
              <a:t> </a:t>
            </a:r>
            <a:r>
              <a:rPr lang="da-DK" altLang="da-DK" dirty="0" err="1"/>
              <a:t>their</a:t>
            </a:r>
            <a:r>
              <a:rPr lang="da-DK" altLang="da-DK" dirty="0"/>
              <a:t> </a:t>
            </a:r>
            <a:r>
              <a:rPr lang="da-DK" altLang="da-DK" dirty="0" err="1"/>
              <a:t>work</a:t>
            </a:r>
            <a:endParaRPr lang="da-DK" altLang="da-DK" dirty="0"/>
          </a:p>
          <a:p>
            <a:pPr marL="0" indent="0">
              <a:lnSpc>
                <a:spcPct val="90000"/>
              </a:lnSpc>
            </a:pPr>
            <a:r>
              <a:rPr lang="da-DK" altLang="da-DK" dirty="0"/>
              <a:t> An </a:t>
            </a:r>
            <a:r>
              <a:rPr lang="da-DK" altLang="da-DK" dirty="0" err="1"/>
              <a:t>university-wide</a:t>
            </a:r>
            <a:r>
              <a:rPr lang="da-DK" altLang="da-DK" dirty="0"/>
              <a:t> </a:t>
            </a:r>
            <a:r>
              <a:rPr lang="da-DK" altLang="da-DK" dirty="0" err="1"/>
              <a:t>pedagogy</a:t>
            </a:r>
            <a:r>
              <a:rPr lang="da-DK" altLang="da-DK" dirty="0"/>
              <a:t> – not short-term or single </a:t>
            </a:r>
            <a:r>
              <a:rPr lang="da-DK" altLang="da-DK" dirty="0" err="1"/>
              <a:t>course</a:t>
            </a:r>
            <a:endParaRPr lang="da-DK" altLang="da-DK" dirty="0"/>
          </a:p>
        </p:txBody>
      </p:sp>
      <p:pic>
        <p:nvPicPr>
          <p:cNvPr id="21508" name="Picture 4"/>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3048000" y="4815434"/>
            <a:ext cx="6038850" cy="1057275"/>
          </a:xfrm>
        </p:spPr>
      </p:pic>
    </p:spTree>
    <p:extLst>
      <p:ext uri="{BB962C8B-B14F-4D97-AF65-F5344CB8AC3E}">
        <p14:creationId xmlns:p14="http://schemas.microsoft.com/office/powerpoint/2010/main" val="201134999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FDD7256-2547-48D8-A7F1-557B4B27FF95}"/>
              </a:ext>
            </a:extLst>
          </p:cNvPr>
          <p:cNvGraphicFramePr/>
          <p:nvPr/>
        </p:nvGraphicFramePr>
        <p:xfrm>
          <a:off x="1524000" y="2348880"/>
          <a:ext cx="9144000" cy="3559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e 12">
            <a:extLst>
              <a:ext uri="{FF2B5EF4-FFF2-40B4-BE49-F238E27FC236}">
                <a16:creationId xmlns:a16="http://schemas.microsoft.com/office/drawing/2014/main" id="{B7EC659F-BD59-4DBB-BC1B-912793730E6A}"/>
              </a:ext>
            </a:extLst>
          </p:cNvPr>
          <p:cNvGrpSpPr/>
          <p:nvPr/>
        </p:nvGrpSpPr>
        <p:grpSpPr>
          <a:xfrm>
            <a:off x="3071664" y="1556792"/>
            <a:ext cx="1872208" cy="1337568"/>
            <a:chOff x="2066924" y="1219199"/>
            <a:chExt cx="1962150" cy="1625600"/>
          </a:xfrm>
          <a:scene3d>
            <a:camera prst="orthographicFront"/>
            <a:lightRig rig="flat" dir="t"/>
          </a:scene3d>
        </p:grpSpPr>
        <p:sp>
          <p:nvSpPr>
            <p:cNvPr id="14" name="Afrundet rektangel 13">
              <a:extLst>
                <a:ext uri="{FF2B5EF4-FFF2-40B4-BE49-F238E27FC236}">
                  <a16:creationId xmlns:a16="http://schemas.microsoft.com/office/drawing/2014/main" id="{DFCE44FA-C0A9-4776-948A-EAB6C4BA6BD9}"/>
                </a:ext>
              </a:extLst>
            </p:cNvPr>
            <p:cNvSpPr/>
            <p:nvPr/>
          </p:nvSpPr>
          <p:spPr>
            <a:xfrm>
              <a:off x="2066924" y="1219199"/>
              <a:ext cx="1962150" cy="1625600"/>
            </a:xfrm>
            <a:prstGeom prst="roundRect">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5" name="Afrundet rektangel 4">
              <a:extLst>
                <a:ext uri="{FF2B5EF4-FFF2-40B4-BE49-F238E27FC236}">
                  <a16:creationId xmlns:a16="http://schemas.microsoft.com/office/drawing/2014/main" id="{8331518A-DF19-4660-9E99-DAB7FF3D7CF9}"/>
                </a:ext>
              </a:extLst>
            </p:cNvPr>
            <p:cNvSpPr/>
            <p:nvPr/>
          </p:nvSpPr>
          <p:spPr>
            <a:xfrm>
              <a:off x="2146279" y="1298554"/>
              <a:ext cx="1803440" cy="146689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33350" tIns="133350" rIns="133350" bIns="133350" spcCol="1270" anchor="ctr"/>
            <a:lstStyle/>
            <a:p>
              <a:pPr algn="ctr" defTabSz="1555750">
                <a:lnSpc>
                  <a:spcPct val="90000"/>
                </a:lnSpc>
                <a:spcAft>
                  <a:spcPct val="35000"/>
                </a:spcAft>
                <a:defRPr/>
              </a:pPr>
              <a:r>
                <a:rPr lang="en-GB" sz="2200" dirty="0"/>
                <a:t>Literature</a:t>
              </a:r>
            </a:p>
          </p:txBody>
        </p:sp>
      </p:grpSp>
      <p:grpSp>
        <p:nvGrpSpPr>
          <p:cNvPr id="3" name="Gruppe 15">
            <a:extLst>
              <a:ext uri="{FF2B5EF4-FFF2-40B4-BE49-F238E27FC236}">
                <a16:creationId xmlns:a16="http://schemas.microsoft.com/office/drawing/2014/main" id="{3C1DB63A-A87B-4FE8-B17B-DED320D2CD1C}"/>
              </a:ext>
            </a:extLst>
          </p:cNvPr>
          <p:cNvGrpSpPr/>
          <p:nvPr/>
        </p:nvGrpSpPr>
        <p:grpSpPr>
          <a:xfrm>
            <a:off x="5231904" y="1556792"/>
            <a:ext cx="1872208" cy="1337568"/>
            <a:chOff x="2066924" y="1219199"/>
            <a:chExt cx="1962150" cy="1625600"/>
          </a:xfrm>
          <a:scene3d>
            <a:camera prst="orthographicFront"/>
            <a:lightRig rig="flat" dir="t"/>
          </a:scene3d>
        </p:grpSpPr>
        <p:sp>
          <p:nvSpPr>
            <p:cNvPr id="17" name="Afrundet rektangel 16">
              <a:extLst>
                <a:ext uri="{FF2B5EF4-FFF2-40B4-BE49-F238E27FC236}">
                  <a16:creationId xmlns:a16="http://schemas.microsoft.com/office/drawing/2014/main" id="{F204BECB-183D-4986-84B7-E1B26ADB59BF}"/>
                </a:ext>
              </a:extLst>
            </p:cNvPr>
            <p:cNvSpPr/>
            <p:nvPr/>
          </p:nvSpPr>
          <p:spPr>
            <a:xfrm>
              <a:off x="2066924" y="1219199"/>
              <a:ext cx="1962150" cy="1625600"/>
            </a:xfrm>
            <a:prstGeom prst="roundRect">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8" name="Afrundet rektangel 4">
              <a:extLst>
                <a:ext uri="{FF2B5EF4-FFF2-40B4-BE49-F238E27FC236}">
                  <a16:creationId xmlns:a16="http://schemas.microsoft.com/office/drawing/2014/main" id="{C281F384-93C3-4EFB-8514-FA6B87D01ABF}"/>
                </a:ext>
              </a:extLst>
            </p:cNvPr>
            <p:cNvSpPr/>
            <p:nvPr/>
          </p:nvSpPr>
          <p:spPr>
            <a:xfrm>
              <a:off x="2146279" y="1298554"/>
              <a:ext cx="1803440" cy="146689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33350" tIns="133350" rIns="133350" bIns="133350" spcCol="1270" anchor="ctr"/>
            <a:lstStyle/>
            <a:p>
              <a:pPr algn="ctr" defTabSz="1555750">
                <a:lnSpc>
                  <a:spcPct val="90000"/>
                </a:lnSpc>
                <a:spcAft>
                  <a:spcPct val="35000"/>
                </a:spcAft>
                <a:defRPr/>
              </a:pPr>
              <a:r>
                <a:rPr lang="en-GB" sz="2200" dirty="0"/>
                <a:t>Lectures</a:t>
              </a:r>
            </a:p>
          </p:txBody>
        </p:sp>
      </p:grpSp>
      <p:grpSp>
        <p:nvGrpSpPr>
          <p:cNvPr id="5" name="Gruppe 18">
            <a:extLst>
              <a:ext uri="{FF2B5EF4-FFF2-40B4-BE49-F238E27FC236}">
                <a16:creationId xmlns:a16="http://schemas.microsoft.com/office/drawing/2014/main" id="{ECEA8EFA-3057-4331-B73A-15C8BD3B2A98}"/>
              </a:ext>
            </a:extLst>
          </p:cNvPr>
          <p:cNvGrpSpPr/>
          <p:nvPr/>
        </p:nvGrpSpPr>
        <p:grpSpPr>
          <a:xfrm>
            <a:off x="7320136" y="1556792"/>
            <a:ext cx="2016224" cy="1337568"/>
            <a:chOff x="2066924" y="1219199"/>
            <a:chExt cx="1962150" cy="1625600"/>
          </a:xfrm>
          <a:scene3d>
            <a:camera prst="orthographicFront"/>
            <a:lightRig rig="flat" dir="t"/>
          </a:scene3d>
        </p:grpSpPr>
        <p:sp>
          <p:nvSpPr>
            <p:cNvPr id="20" name="Afrundet rektangel 19">
              <a:extLst>
                <a:ext uri="{FF2B5EF4-FFF2-40B4-BE49-F238E27FC236}">
                  <a16:creationId xmlns:a16="http://schemas.microsoft.com/office/drawing/2014/main" id="{811DD863-1DDE-4E8E-A618-BE154A57AD52}"/>
                </a:ext>
              </a:extLst>
            </p:cNvPr>
            <p:cNvSpPr/>
            <p:nvPr/>
          </p:nvSpPr>
          <p:spPr>
            <a:xfrm>
              <a:off x="2066924" y="1219199"/>
              <a:ext cx="1962150" cy="1625600"/>
            </a:xfrm>
            <a:prstGeom prst="roundRect">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1" name="Afrundet rektangel 4">
              <a:extLst>
                <a:ext uri="{FF2B5EF4-FFF2-40B4-BE49-F238E27FC236}">
                  <a16:creationId xmlns:a16="http://schemas.microsoft.com/office/drawing/2014/main" id="{F4B61A9C-A13B-4C1B-A4C0-D684A76EEC04}"/>
                </a:ext>
              </a:extLst>
            </p:cNvPr>
            <p:cNvSpPr/>
            <p:nvPr/>
          </p:nvSpPr>
          <p:spPr>
            <a:xfrm>
              <a:off x="2146279" y="1298554"/>
              <a:ext cx="1803440" cy="146689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33350" tIns="133350" rIns="133350" bIns="133350" spcCol="1270" anchor="ctr"/>
            <a:lstStyle/>
            <a:p>
              <a:pPr algn="ctr" defTabSz="1555750">
                <a:lnSpc>
                  <a:spcPct val="90000"/>
                </a:lnSpc>
                <a:spcAft>
                  <a:spcPct val="35000"/>
                </a:spcAft>
                <a:defRPr/>
              </a:pPr>
              <a:r>
                <a:rPr lang="en-GB" sz="2200" dirty="0"/>
                <a:t>Group Studies</a:t>
              </a:r>
            </a:p>
          </p:txBody>
        </p:sp>
      </p:grpSp>
      <p:grpSp>
        <p:nvGrpSpPr>
          <p:cNvPr id="6" name="Gruppe 21">
            <a:extLst>
              <a:ext uri="{FF2B5EF4-FFF2-40B4-BE49-F238E27FC236}">
                <a16:creationId xmlns:a16="http://schemas.microsoft.com/office/drawing/2014/main" id="{51D1C923-1159-4645-A5EC-B2643437E405}"/>
              </a:ext>
            </a:extLst>
          </p:cNvPr>
          <p:cNvGrpSpPr/>
          <p:nvPr/>
        </p:nvGrpSpPr>
        <p:grpSpPr>
          <a:xfrm>
            <a:off x="3071664" y="5229200"/>
            <a:ext cx="1872208" cy="1337568"/>
            <a:chOff x="2066924" y="1219199"/>
            <a:chExt cx="1962150" cy="1625600"/>
          </a:xfrm>
          <a:scene3d>
            <a:camera prst="orthographicFront"/>
            <a:lightRig rig="flat" dir="t"/>
          </a:scene3d>
        </p:grpSpPr>
        <p:sp>
          <p:nvSpPr>
            <p:cNvPr id="23" name="Afrundet rektangel 22">
              <a:extLst>
                <a:ext uri="{FF2B5EF4-FFF2-40B4-BE49-F238E27FC236}">
                  <a16:creationId xmlns:a16="http://schemas.microsoft.com/office/drawing/2014/main" id="{9D99A44A-61E5-4B68-8F92-64C40080EA48}"/>
                </a:ext>
              </a:extLst>
            </p:cNvPr>
            <p:cNvSpPr/>
            <p:nvPr/>
          </p:nvSpPr>
          <p:spPr>
            <a:xfrm>
              <a:off x="2066924" y="1219199"/>
              <a:ext cx="1962150" cy="1625600"/>
            </a:xfrm>
            <a:prstGeom prst="roundRect">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4" name="Afrundet rektangel 4">
              <a:extLst>
                <a:ext uri="{FF2B5EF4-FFF2-40B4-BE49-F238E27FC236}">
                  <a16:creationId xmlns:a16="http://schemas.microsoft.com/office/drawing/2014/main" id="{1A189A50-CA40-485A-BBCE-E5A71BCB15F0}"/>
                </a:ext>
              </a:extLst>
            </p:cNvPr>
            <p:cNvSpPr/>
            <p:nvPr/>
          </p:nvSpPr>
          <p:spPr>
            <a:xfrm>
              <a:off x="2146279" y="1298554"/>
              <a:ext cx="1803440" cy="146689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33350" tIns="133350" rIns="133350" bIns="133350" spcCol="1270" anchor="ctr"/>
            <a:lstStyle/>
            <a:p>
              <a:pPr algn="ctr" defTabSz="1555750">
                <a:lnSpc>
                  <a:spcPct val="90000"/>
                </a:lnSpc>
                <a:spcAft>
                  <a:spcPct val="35000"/>
                </a:spcAft>
                <a:defRPr/>
              </a:pPr>
              <a:r>
                <a:rPr lang="en-GB" sz="2200" dirty="0"/>
                <a:t>Tutorials</a:t>
              </a:r>
            </a:p>
          </p:txBody>
        </p:sp>
      </p:grpSp>
      <p:grpSp>
        <p:nvGrpSpPr>
          <p:cNvPr id="7" name="Gruppe 24">
            <a:extLst>
              <a:ext uri="{FF2B5EF4-FFF2-40B4-BE49-F238E27FC236}">
                <a16:creationId xmlns:a16="http://schemas.microsoft.com/office/drawing/2014/main" id="{8E796486-0BCB-4440-A231-F0FA7B48268D}"/>
              </a:ext>
            </a:extLst>
          </p:cNvPr>
          <p:cNvGrpSpPr/>
          <p:nvPr/>
        </p:nvGrpSpPr>
        <p:grpSpPr>
          <a:xfrm>
            <a:off x="5231904" y="5229200"/>
            <a:ext cx="1872208" cy="1337568"/>
            <a:chOff x="2066924" y="1219199"/>
            <a:chExt cx="1962150" cy="1625600"/>
          </a:xfrm>
          <a:scene3d>
            <a:camera prst="orthographicFront"/>
            <a:lightRig rig="flat" dir="t"/>
          </a:scene3d>
        </p:grpSpPr>
        <p:sp>
          <p:nvSpPr>
            <p:cNvPr id="26" name="Afrundet rektangel 25">
              <a:extLst>
                <a:ext uri="{FF2B5EF4-FFF2-40B4-BE49-F238E27FC236}">
                  <a16:creationId xmlns:a16="http://schemas.microsoft.com/office/drawing/2014/main" id="{526EE109-FA6E-436C-A4CA-D6530841C390}"/>
                </a:ext>
              </a:extLst>
            </p:cNvPr>
            <p:cNvSpPr/>
            <p:nvPr/>
          </p:nvSpPr>
          <p:spPr>
            <a:xfrm>
              <a:off x="2066924" y="1219199"/>
              <a:ext cx="1962150" cy="1625600"/>
            </a:xfrm>
            <a:prstGeom prst="roundRect">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7" name="Afrundet rektangel 4">
              <a:extLst>
                <a:ext uri="{FF2B5EF4-FFF2-40B4-BE49-F238E27FC236}">
                  <a16:creationId xmlns:a16="http://schemas.microsoft.com/office/drawing/2014/main" id="{04EB3D1D-143B-4F3B-B64B-55CA69888FF7}"/>
                </a:ext>
              </a:extLst>
            </p:cNvPr>
            <p:cNvSpPr/>
            <p:nvPr/>
          </p:nvSpPr>
          <p:spPr>
            <a:xfrm>
              <a:off x="2146279" y="1298554"/>
              <a:ext cx="1803440" cy="146689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33350" tIns="133350" rIns="133350" bIns="133350" spcCol="1270" anchor="ctr"/>
            <a:lstStyle/>
            <a:p>
              <a:pPr algn="ctr" defTabSz="1555750">
                <a:lnSpc>
                  <a:spcPct val="90000"/>
                </a:lnSpc>
                <a:spcAft>
                  <a:spcPct val="35000"/>
                </a:spcAft>
                <a:defRPr/>
              </a:pPr>
              <a:r>
                <a:rPr lang="en-GB" sz="2200" dirty="0"/>
                <a:t>Field work</a:t>
              </a:r>
            </a:p>
          </p:txBody>
        </p:sp>
      </p:grpSp>
      <p:grpSp>
        <p:nvGrpSpPr>
          <p:cNvPr id="8" name="Gruppe 27">
            <a:extLst>
              <a:ext uri="{FF2B5EF4-FFF2-40B4-BE49-F238E27FC236}">
                <a16:creationId xmlns:a16="http://schemas.microsoft.com/office/drawing/2014/main" id="{E0669A8C-5979-4BFF-A2B9-11AF852E15AA}"/>
              </a:ext>
            </a:extLst>
          </p:cNvPr>
          <p:cNvGrpSpPr/>
          <p:nvPr/>
        </p:nvGrpSpPr>
        <p:grpSpPr>
          <a:xfrm>
            <a:off x="7320136" y="5229200"/>
            <a:ext cx="2016224" cy="1337568"/>
            <a:chOff x="2066924" y="1219199"/>
            <a:chExt cx="1962150" cy="1625600"/>
          </a:xfrm>
          <a:scene3d>
            <a:camera prst="orthographicFront"/>
            <a:lightRig rig="flat" dir="t"/>
          </a:scene3d>
        </p:grpSpPr>
        <p:sp>
          <p:nvSpPr>
            <p:cNvPr id="29" name="Afrundet rektangel 28">
              <a:extLst>
                <a:ext uri="{FF2B5EF4-FFF2-40B4-BE49-F238E27FC236}">
                  <a16:creationId xmlns:a16="http://schemas.microsoft.com/office/drawing/2014/main" id="{485913E3-4706-4FC6-8792-3220B5F6901F}"/>
                </a:ext>
              </a:extLst>
            </p:cNvPr>
            <p:cNvSpPr/>
            <p:nvPr/>
          </p:nvSpPr>
          <p:spPr>
            <a:xfrm>
              <a:off x="2066924" y="1219199"/>
              <a:ext cx="1962150" cy="1625600"/>
            </a:xfrm>
            <a:prstGeom prst="roundRect">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Afrundet rektangel 4">
              <a:extLst>
                <a:ext uri="{FF2B5EF4-FFF2-40B4-BE49-F238E27FC236}">
                  <a16:creationId xmlns:a16="http://schemas.microsoft.com/office/drawing/2014/main" id="{CFFC60C8-4B3F-4BD8-B66C-9E9E9B03F3A5}"/>
                </a:ext>
              </a:extLst>
            </p:cNvPr>
            <p:cNvSpPr/>
            <p:nvPr/>
          </p:nvSpPr>
          <p:spPr>
            <a:xfrm>
              <a:off x="2146279" y="1298554"/>
              <a:ext cx="1803440" cy="146689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33350" tIns="133350" rIns="133350" bIns="133350" spcCol="1270" anchor="ctr"/>
            <a:lstStyle/>
            <a:p>
              <a:pPr algn="ctr" defTabSz="1555750">
                <a:lnSpc>
                  <a:spcPct val="90000"/>
                </a:lnSpc>
                <a:spcAft>
                  <a:spcPct val="35000"/>
                </a:spcAft>
                <a:defRPr/>
              </a:pPr>
              <a:r>
                <a:rPr lang="en-GB" sz="2200" dirty="0"/>
                <a:t>Experiments</a:t>
              </a:r>
            </a:p>
          </p:txBody>
        </p:sp>
      </p:grpSp>
      <p:sp>
        <p:nvSpPr>
          <p:cNvPr id="10249" name="Titel 30">
            <a:extLst>
              <a:ext uri="{FF2B5EF4-FFF2-40B4-BE49-F238E27FC236}">
                <a16:creationId xmlns:a16="http://schemas.microsoft.com/office/drawing/2014/main" id="{886A184A-DEA5-413C-8979-758118CABCE7}"/>
              </a:ext>
            </a:extLst>
          </p:cNvPr>
          <p:cNvSpPr>
            <a:spLocks noGrp="1"/>
          </p:cNvSpPr>
          <p:nvPr>
            <p:ph type="title"/>
          </p:nvPr>
        </p:nvSpPr>
        <p:spPr>
          <a:xfrm>
            <a:off x="819033" y="620713"/>
            <a:ext cx="9318743" cy="685800"/>
          </a:xfrm>
        </p:spPr>
        <p:txBody>
          <a:bodyPr>
            <a:normAutofit fontScale="90000"/>
          </a:bodyPr>
          <a:lstStyle/>
          <a:p>
            <a:pPr eaLnBrk="1" hangingPunct="1">
              <a:defRPr/>
            </a:pPr>
            <a:r>
              <a:rPr lang="en-GB" altLang="da-DK" dirty="0"/>
              <a:t>Problem Based Learning – the Process</a:t>
            </a:r>
          </a:p>
        </p:txBody>
      </p:sp>
      <p:sp>
        <p:nvSpPr>
          <p:cNvPr id="32" name="Højrepil 31">
            <a:extLst>
              <a:ext uri="{FF2B5EF4-FFF2-40B4-BE49-F238E27FC236}">
                <a16:creationId xmlns:a16="http://schemas.microsoft.com/office/drawing/2014/main" id="{092D6E46-C1E8-4E91-AC1C-6E663E74CB15}"/>
              </a:ext>
            </a:extLst>
          </p:cNvPr>
          <p:cNvSpPr/>
          <p:nvPr/>
        </p:nvSpPr>
        <p:spPr bwMode="auto">
          <a:xfrm rot="18808915">
            <a:off x="4693445" y="4812507"/>
            <a:ext cx="504825" cy="576263"/>
          </a:xfrm>
          <a:prstGeom prst="rightArrow">
            <a:avLst/>
          </a:prstGeom>
          <a:solidFill>
            <a:schemeClr val="bg1">
              <a:alpha val="50000"/>
            </a:schemeClr>
          </a:solidFill>
          <a:ln w="38100" cap="flat" cmpd="sng" algn="ctr">
            <a:solidFill>
              <a:schemeClr val="tx1">
                <a:lumMod val="75000"/>
                <a:lumOff val="25000"/>
              </a:schemeClr>
            </a:solidFill>
            <a:prstDash val="solid"/>
            <a:miter lim="800000"/>
            <a:headEnd type="none" w="med" len="med"/>
            <a:tailEnd type="none" w="med" len="med"/>
          </a:ln>
          <a:effectLst/>
        </p:spPr>
        <p:txBody>
          <a:bodyPr lIns="90000" tIns="46800" rIns="90000" bIns="46800"/>
          <a:lstStyle/>
          <a:p>
            <a:pPr>
              <a:defRPr/>
            </a:pPr>
            <a:endParaRPr lang="en-GB">
              <a:latin typeface="Arial" charset="0"/>
              <a:ea typeface="ＭＳ Ｐゴシック" pitchFamily="-128" charset="-128"/>
            </a:endParaRPr>
          </a:p>
        </p:txBody>
      </p:sp>
      <p:sp>
        <p:nvSpPr>
          <p:cNvPr id="33" name="Højrepil 32">
            <a:extLst>
              <a:ext uri="{FF2B5EF4-FFF2-40B4-BE49-F238E27FC236}">
                <a16:creationId xmlns:a16="http://schemas.microsoft.com/office/drawing/2014/main" id="{0A30F070-6206-4D91-95C9-D50AAC82869E}"/>
              </a:ext>
            </a:extLst>
          </p:cNvPr>
          <p:cNvSpPr/>
          <p:nvPr/>
        </p:nvSpPr>
        <p:spPr bwMode="auto">
          <a:xfrm rot="13500000">
            <a:off x="7306470" y="4812507"/>
            <a:ext cx="504825" cy="576263"/>
          </a:xfrm>
          <a:prstGeom prst="rightArrow">
            <a:avLst/>
          </a:prstGeom>
          <a:solidFill>
            <a:schemeClr val="bg1">
              <a:alpha val="50000"/>
            </a:schemeClr>
          </a:solidFill>
          <a:ln w="38100" cap="flat" cmpd="sng" algn="ctr">
            <a:solidFill>
              <a:schemeClr val="tx1">
                <a:lumMod val="75000"/>
                <a:lumOff val="25000"/>
              </a:schemeClr>
            </a:solidFill>
            <a:prstDash val="solid"/>
            <a:miter lim="800000"/>
            <a:headEnd type="none" w="med" len="med"/>
            <a:tailEnd type="none" w="med" len="med"/>
          </a:ln>
          <a:effectLst/>
        </p:spPr>
        <p:txBody>
          <a:bodyPr lIns="90000" tIns="46800" rIns="90000" bIns="46800"/>
          <a:lstStyle/>
          <a:p>
            <a:pPr>
              <a:defRPr/>
            </a:pPr>
            <a:endParaRPr lang="en-GB">
              <a:latin typeface="Arial" charset="0"/>
              <a:ea typeface="ＭＳ Ｐゴシック" pitchFamily="-128" charset="-128"/>
            </a:endParaRPr>
          </a:p>
        </p:txBody>
      </p:sp>
      <p:sp>
        <p:nvSpPr>
          <p:cNvPr id="34" name="Højrepil 33">
            <a:extLst>
              <a:ext uri="{FF2B5EF4-FFF2-40B4-BE49-F238E27FC236}">
                <a16:creationId xmlns:a16="http://schemas.microsoft.com/office/drawing/2014/main" id="{818BBACE-4552-40F6-8779-CA4C8384FCB0}"/>
              </a:ext>
            </a:extLst>
          </p:cNvPr>
          <p:cNvSpPr/>
          <p:nvPr/>
        </p:nvSpPr>
        <p:spPr bwMode="auto">
          <a:xfrm rot="16200000">
            <a:off x="5938045" y="4818857"/>
            <a:ext cx="504825" cy="576263"/>
          </a:xfrm>
          <a:prstGeom prst="rightArrow">
            <a:avLst/>
          </a:prstGeom>
          <a:solidFill>
            <a:schemeClr val="bg1">
              <a:alpha val="50000"/>
            </a:schemeClr>
          </a:solidFill>
          <a:ln w="38100" cap="flat" cmpd="sng" algn="ctr">
            <a:solidFill>
              <a:schemeClr val="tx1">
                <a:lumMod val="75000"/>
                <a:lumOff val="25000"/>
              </a:schemeClr>
            </a:solidFill>
            <a:prstDash val="solid"/>
            <a:miter lim="800000"/>
            <a:headEnd type="none" w="med" len="med"/>
            <a:tailEnd type="none" w="med" len="med"/>
          </a:ln>
          <a:effectLst/>
        </p:spPr>
        <p:txBody>
          <a:bodyPr lIns="90000" tIns="46800" rIns="90000" bIns="46800"/>
          <a:lstStyle/>
          <a:p>
            <a:pPr>
              <a:defRPr/>
            </a:pPr>
            <a:endParaRPr lang="en-GB">
              <a:latin typeface="Arial" charset="0"/>
              <a:ea typeface="ＭＳ Ｐゴシック" pitchFamily="-128" charset="-128"/>
            </a:endParaRPr>
          </a:p>
        </p:txBody>
      </p:sp>
      <p:sp>
        <p:nvSpPr>
          <p:cNvPr id="35" name="Højrepil 34">
            <a:extLst>
              <a:ext uri="{FF2B5EF4-FFF2-40B4-BE49-F238E27FC236}">
                <a16:creationId xmlns:a16="http://schemas.microsoft.com/office/drawing/2014/main" id="{1547B820-8E6A-4BA7-A5C4-30A9B08ED469}"/>
              </a:ext>
            </a:extLst>
          </p:cNvPr>
          <p:cNvSpPr/>
          <p:nvPr/>
        </p:nvSpPr>
        <p:spPr bwMode="auto">
          <a:xfrm rot="2700000">
            <a:off x="4678364" y="2746376"/>
            <a:ext cx="504825" cy="574675"/>
          </a:xfrm>
          <a:prstGeom prst="rightArrow">
            <a:avLst/>
          </a:prstGeom>
          <a:solidFill>
            <a:schemeClr val="bg1">
              <a:alpha val="50000"/>
            </a:schemeClr>
          </a:solidFill>
          <a:ln w="38100" cap="flat" cmpd="sng" algn="ctr">
            <a:solidFill>
              <a:schemeClr val="tx1">
                <a:lumMod val="75000"/>
                <a:lumOff val="25000"/>
              </a:schemeClr>
            </a:solidFill>
            <a:prstDash val="solid"/>
            <a:miter lim="800000"/>
            <a:headEnd type="none" w="med" len="med"/>
            <a:tailEnd type="none" w="med" len="med"/>
          </a:ln>
          <a:effectLst/>
        </p:spPr>
        <p:txBody>
          <a:bodyPr lIns="90000" tIns="46800" rIns="90000" bIns="46800"/>
          <a:lstStyle/>
          <a:p>
            <a:pPr>
              <a:defRPr/>
            </a:pPr>
            <a:endParaRPr lang="en-GB">
              <a:latin typeface="Arial" charset="0"/>
              <a:ea typeface="ＭＳ Ｐゴシック" pitchFamily="-128" charset="-128"/>
            </a:endParaRPr>
          </a:p>
        </p:txBody>
      </p:sp>
      <p:sp>
        <p:nvSpPr>
          <p:cNvPr id="36" name="Højrepil 35">
            <a:extLst>
              <a:ext uri="{FF2B5EF4-FFF2-40B4-BE49-F238E27FC236}">
                <a16:creationId xmlns:a16="http://schemas.microsoft.com/office/drawing/2014/main" id="{19BF12F7-20C8-4E78-B4F0-62F6602D03A3}"/>
              </a:ext>
            </a:extLst>
          </p:cNvPr>
          <p:cNvSpPr/>
          <p:nvPr/>
        </p:nvSpPr>
        <p:spPr bwMode="auto">
          <a:xfrm rot="8100000">
            <a:off x="7291389" y="2746376"/>
            <a:ext cx="503237" cy="576263"/>
          </a:xfrm>
          <a:prstGeom prst="rightArrow">
            <a:avLst/>
          </a:prstGeom>
          <a:solidFill>
            <a:schemeClr val="bg1">
              <a:alpha val="50000"/>
            </a:schemeClr>
          </a:solidFill>
          <a:ln w="38100" cap="flat" cmpd="sng" algn="ctr">
            <a:solidFill>
              <a:schemeClr val="tx1">
                <a:lumMod val="75000"/>
                <a:lumOff val="25000"/>
              </a:schemeClr>
            </a:solidFill>
            <a:prstDash val="solid"/>
            <a:miter lim="800000"/>
            <a:headEnd type="none" w="med" len="med"/>
            <a:tailEnd type="none" w="med" len="med"/>
          </a:ln>
          <a:effectLst/>
        </p:spPr>
        <p:txBody>
          <a:bodyPr lIns="90000" tIns="46800" rIns="90000" bIns="46800"/>
          <a:lstStyle/>
          <a:p>
            <a:pPr>
              <a:defRPr/>
            </a:pPr>
            <a:endParaRPr lang="en-GB">
              <a:latin typeface="Arial" charset="0"/>
              <a:ea typeface="ＭＳ Ｐゴシック" pitchFamily="-128" charset="-128"/>
            </a:endParaRPr>
          </a:p>
        </p:txBody>
      </p:sp>
      <p:sp>
        <p:nvSpPr>
          <p:cNvPr id="37" name="Højrepil 36">
            <a:extLst>
              <a:ext uri="{FF2B5EF4-FFF2-40B4-BE49-F238E27FC236}">
                <a16:creationId xmlns:a16="http://schemas.microsoft.com/office/drawing/2014/main" id="{CB35CFDF-6649-4A27-9D9A-E99B82692B2E}"/>
              </a:ext>
            </a:extLst>
          </p:cNvPr>
          <p:cNvSpPr/>
          <p:nvPr/>
        </p:nvSpPr>
        <p:spPr bwMode="auto">
          <a:xfrm rot="5491085">
            <a:off x="5922964" y="2752726"/>
            <a:ext cx="503237" cy="576263"/>
          </a:xfrm>
          <a:prstGeom prst="rightArrow">
            <a:avLst/>
          </a:prstGeom>
          <a:solidFill>
            <a:schemeClr val="bg1">
              <a:alpha val="50000"/>
            </a:schemeClr>
          </a:solidFill>
          <a:ln w="38100" cap="flat" cmpd="sng" algn="ctr">
            <a:solidFill>
              <a:schemeClr val="tx1">
                <a:lumMod val="75000"/>
                <a:lumOff val="25000"/>
              </a:schemeClr>
            </a:solidFill>
            <a:prstDash val="solid"/>
            <a:miter lim="800000"/>
            <a:headEnd type="none" w="med" len="med"/>
            <a:tailEnd type="none" w="med" len="med"/>
          </a:ln>
          <a:effectLst/>
        </p:spPr>
        <p:txBody>
          <a:bodyPr lIns="90000" tIns="46800" rIns="90000" bIns="46800"/>
          <a:lstStyle/>
          <a:p>
            <a:pPr>
              <a:defRPr/>
            </a:pPr>
            <a:endParaRPr lang="en-GB">
              <a:latin typeface="Arial" charset="0"/>
              <a:ea typeface="ＭＳ Ｐゴシック" pitchFamily="-128" charset="-128"/>
            </a:endParaRPr>
          </a:p>
        </p:txBody>
      </p:sp>
    </p:spTree>
    <p:extLst>
      <p:ext uri="{BB962C8B-B14F-4D97-AF65-F5344CB8AC3E}">
        <p14:creationId xmlns:p14="http://schemas.microsoft.com/office/powerpoint/2010/main" val="27156696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Pladsholder til indhold 2"/>
          <p:cNvSpPr>
            <a:spLocks noGrp="1" noChangeArrowheads="1"/>
          </p:cNvSpPr>
          <p:nvPr>
            <p:ph/>
          </p:nvPr>
        </p:nvSpPr>
        <p:spPr/>
        <p:txBody>
          <a:bodyPr/>
          <a:lstStyle/>
          <a:p>
            <a:endParaRPr lang="en-GB" altLang="da-DK" dirty="0" smtClean="0"/>
          </a:p>
        </p:txBody>
      </p:sp>
      <p:pic>
        <p:nvPicPr>
          <p:cNvPr id="18435" name="Picture 2" descr="C:\Users\ryberg\Documents\My Dropbox\2010-6 - PBL academy\International Visits\2011-10 - Visit Siam University\Presentations - Thomas\Studerende_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74639"/>
            <a:ext cx="5559066" cy="419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yberg\Documents\My Dropbox\2010-6 - PBL academy\International Visits\2011-10 - Visit Siam University\Presentations - Thomas\_MG_2504 cop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83534" y="3304182"/>
            <a:ext cx="5117853" cy="340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876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billede 9"/>
          <p:cNvSpPr>
            <a:spLocks noGrp="1"/>
          </p:cNvSpPr>
          <p:nvPr>
            <p:ph type="pic" sz="quarter" idx="11"/>
          </p:nvPr>
        </p:nvSpPr>
        <p:spPr/>
      </p:sp>
      <p:sp>
        <p:nvSpPr>
          <p:cNvPr id="9" name="Titel 8"/>
          <p:cNvSpPr>
            <a:spLocks noGrp="1"/>
          </p:cNvSpPr>
          <p:nvPr>
            <p:ph type="title"/>
          </p:nvPr>
        </p:nvSpPr>
        <p:spPr/>
        <p:txBody>
          <a:bodyPr/>
          <a:lstStyle/>
          <a:p>
            <a:r>
              <a:rPr lang="da-DK" dirty="0" err="1" smtClean="0"/>
              <a:t>Questions</a:t>
            </a:r>
            <a:r>
              <a:rPr lang="da-DK" dirty="0" smtClean="0"/>
              <a:t> or </a:t>
            </a:r>
            <a:r>
              <a:rPr lang="da-DK" dirty="0" err="1" smtClean="0"/>
              <a:t>comments</a:t>
            </a:r>
            <a:r>
              <a:rPr lang="da-DK" dirty="0" smtClean="0"/>
              <a:t>?</a:t>
            </a:r>
            <a:endParaRPr lang="da-DK" dirty="0"/>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18</a:t>
            </a:fld>
            <a:endParaRPr lang="en-US" dirty="0" smtClean="0"/>
          </a:p>
        </p:txBody>
      </p:sp>
    </p:spTree>
    <p:extLst>
      <p:ext uri="{BB962C8B-B14F-4D97-AF65-F5344CB8AC3E}">
        <p14:creationId xmlns:p14="http://schemas.microsoft.com/office/powerpoint/2010/main" val="1152123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PPT65">
            <a:extLst>
              <a:ext uri="{FF2B5EF4-FFF2-40B4-BE49-F238E27FC236}">
                <a16:creationId xmlns:a16="http://schemas.microsoft.com/office/drawing/2014/main" id="{97DE1B48-6013-4ECE-A4EF-E99B5D8DF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51C34009-80ED-4023-883D-61535C90173A}"/>
              </a:ext>
            </a:extLst>
          </p:cNvPr>
          <p:cNvSpPr>
            <a:spLocks noGrp="1" noChangeArrowheads="1"/>
          </p:cNvSpPr>
          <p:nvPr>
            <p:ph type="title"/>
          </p:nvPr>
        </p:nvSpPr>
        <p:spPr>
          <a:xfrm>
            <a:off x="587374" y="370290"/>
            <a:ext cx="10211522" cy="1474385"/>
          </a:xfrm>
        </p:spPr>
        <p:txBody>
          <a:bodyPr/>
          <a:lstStyle/>
          <a:p>
            <a:pPr eaLnBrk="1" hangingPunct="1"/>
            <a:r>
              <a:rPr lang="da-DK" altLang="da-DK" dirty="0" smtClean="0"/>
              <a:t>PBL research and video – </a:t>
            </a:r>
            <a:br>
              <a:rPr lang="da-DK" altLang="da-DK" dirty="0" smtClean="0"/>
            </a:br>
            <a:r>
              <a:rPr lang="da-DK" altLang="da-DK" dirty="0" smtClean="0"/>
              <a:t>Background </a:t>
            </a:r>
            <a:r>
              <a:rPr lang="da-DK" altLang="da-DK" dirty="0"/>
              <a:t>and </a:t>
            </a:r>
            <a:r>
              <a:rPr lang="da-DK" altLang="da-DK" dirty="0" err="1"/>
              <a:t>interest</a:t>
            </a:r>
            <a:endParaRPr lang="da-DK" altLang="da-DK" dirty="0"/>
          </a:p>
        </p:txBody>
      </p:sp>
      <p:sp>
        <p:nvSpPr>
          <p:cNvPr id="8196" name="Rectangle 3">
            <a:extLst>
              <a:ext uri="{FF2B5EF4-FFF2-40B4-BE49-F238E27FC236}">
                <a16:creationId xmlns:a16="http://schemas.microsoft.com/office/drawing/2014/main" id="{1C1807FE-5896-4FB8-84E9-E62686C42BFA}"/>
              </a:ext>
            </a:extLst>
          </p:cNvPr>
          <p:cNvSpPr>
            <a:spLocks noGrp="1" noChangeArrowheads="1"/>
          </p:cNvSpPr>
          <p:nvPr>
            <p:ph type="body" sz="quarter" idx="12"/>
          </p:nvPr>
        </p:nvSpPr>
        <p:spPr/>
        <p:txBody>
          <a:bodyPr>
            <a:normAutofit lnSpcReduction="10000"/>
          </a:bodyPr>
          <a:lstStyle/>
          <a:p>
            <a:pPr eaLnBrk="1" hangingPunct="1">
              <a:defRPr/>
            </a:pPr>
            <a:r>
              <a:rPr lang="da-DK" altLang="da-DK" sz="1800" dirty="0"/>
              <a:t>Overall intest in themes like knowledge transformation, collaboration and learning in small groups engaged in problem and project based learning (Aalborg PBL model)</a:t>
            </a:r>
          </a:p>
          <a:p>
            <a:pPr eaLnBrk="1" hangingPunct="1">
              <a:defRPr/>
            </a:pPr>
            <a:r>
              <a:rPr lang="da-DK" altLang="da-DK" sz="1800" dirty="0"/>
              <a:t>We lack a deeper understanding of how students collaborate, learn and transform knowledge</a:t>
            </a:r>
          </a:p>
          <a:p>
            <a:pPr lvl="1" eaLnBrk="1" hangingPunct="1">
              <a:defRPr/>
            </a:pPr>
            <a:r>
              <a:rPr lang="da-DK" altLang="da-DK" sz="1600" dirty="0"/>
              <a:t>Can we better understand knowledge transformation, collaboration and learning by zooming in on bodily-material interaction</a:t>
            </a:r>
          </a:p>
          <a:p>
            <a:pPr lvl="1" eaLnBrk="1" hangingPunct="1">
              <a:defRPr/>
            </a:pPr>
            <a:r>
              <a:rPr lang="da-DK" altLang="da-DK" sz="1600" dirty="0"/>
              <a:t>Mostly focus on knowledge transformation </a:t>
            </a:r>
            <a:r>
              <a:rPr lang="da-DK" altLang="da-DK" sz="1600" i="1" dirty="0"/>
              <a:t>within</a:t>
            </a:r>
            <a:r>
              <a:rPr lang="da-DK" altLang="da-DK" sz="1600" dirty="0"/>
              <a:t> a context, but also we add some thoughts on </a:t>
            </a:r>
            <a:r>
              <a:rPr lang="da-DK" altLang="da-DK" sz="1600" i="1" dirty="0"/>
              <a:t>across</a:t>
            </a:r>
          </a:p>
          <a:p>
            <a:pPr eaLnBrk="1" hangingPunct="1">
              <a:defRPr/>
            </a:pPr>
            <a:r>
              <a:rPr lang="da-DK" altLang="da-DK" sz="1800" dirty="0"/>
              <a:t>Yuuuuge amount of video data – the greatest ever (many people have said that). </a:t>
            </a:r>
            <a:endParaRPr lang="da-DK" altLang="da-DK" sz="1800" dirty="0">
              <a:sym typeface="Wingdings" panose="05000000000000000000" pitchFamily="2" charset="2"/>
            </a:endParaRPr>
          </a:p>
          <a:p>
            <a:pPr lvl="1" eaLnBrk="1" hangingPunct="1">
              <a:defRPr/>
            </a:pPr>
            <a:r>
              <a:rPr lang="da-DK" altLang="da-DK" sz="1600" dirty="0">
                <a:sym typeface="Wingdings" panose="05000000000000000000" pitchFamily="2" charset="2"/>
              </a:rPr>
              <a:t>Spring 2015: 34 days of project work of one BA group in Architecture and Design</a:t>
            </a:r>
          </a:p>
          <a:p>
            <a:pPr lvl="1" eaLnBrk="1" hangingPunct="1">
              <a:defRPr/>
            </a:pPr>
            <a:r>
              <a:rPr lang="da-DK" altLang="da-DK" sz="1600" dirty="0">
                <a:sym typeface="Wingdings" panose="05000000000000000000" pitchFamily="2" charset="2"/>
              </a:rPr>
              <a:t>Autumn 2015: 14 days of 5 groups + 20 days for three groups</a:t>
            </a:r>
          </a:p>
          <a:p>
            <a:pPr lvl="1" eaLnBrk="1" hangingPunct="1">
              <a:defRPr/>
            </a:pPr>
            <a:r>
              <a:rPr lang="da-DK" altLang="da-DK" sz="1600" dirty="0">
                <a:sym typeface="Wingdings" panose="05000000000000000000" pitchFamily="2" charset="2"/>
              </a:rPr>
              <a:t>Autumn 2018: 3 days of 5 groups (first round with 360 cameras)</a:t>
            </a:r>
          </a:p>
        </p:txBody>
      </p:sp>
      <p:sp>
        <p:nvSpPr>
          <p:cNvPr id="6149" name="Line 5">
            <a:extLst>
              <a:ext uri="{FF2B5EF4-FFF2-40B4-BE49-F238E27FC236}">
                <a16:creationId xmlns:a16="http://schemas.microsoft.com/office/drawing/2014/main" id="{0FFBFB1C-4759-46F6-8272-363D0C07CBCB}"/>
              </a:ext>
            </a:extLst>
          </p:cNvPr>
          <p:cNvSpPr>
            <a:spLocks noChangeShapeType="1"/>
          </p:cNvSpPr>
          <p:nvPr/>
        </p:nvSpPr>
        <p:spPr bwMode="auto">
          <a:xfrm>
            <a:off x="2209800" y="6135688"/>
            <a:ext cx="7772400" cy="0"/>
          </a:xfrm>
          <a:prstGeom prst="line">
            <a:avLst/>
          </a:prstGeom>
          <a:noFill/>
          <a:ln w="9525">
            <a:solidFill>
              <a:srgbClr val="333333"/>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da-DK"/>
          </a:p>
        </p:txBody>
      </p:sp>
    </p:spTree>
    <p:extLst>
      <p:ext uri="{BB962C8B-B14F-4D97-AF65-F5344CB8AC3E}">
        <p14:creationId xmlns:p14="http://schemas.microsoft.com/office/powerpoint/2010/main" val="1618786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rot="5400000">
            <a:off x="6386513" y="1052513"/>
            <a:ext cx="6858000" cy="4752975"/>
          </a:xfrm>
        </p:spPr>
      </p:pic>
      <p:sp>
        <p:nvSpPr>
          <p:cNvPr id="5" name="Titel 4"/>
          <p:cNvSpPr>
            <a:spLocks noGrp="1"/>
          </p:cNvSpPr>
          <p:nvPr>
            <p:ph type="title"/>
          </p:nvPr>
        </p:nvSpPr>
        <p:spPr/>
        <p:txBody>
          <a:bodyPr/>
          <a:lstStyle/>
          <a:p>
            <a:r>
              <a:rPr lang="da-DK" dirty="0" smtClean="0"/>
              <a:t>Bio</a:t>
            </a:r>
            <a:endParaRPr lang="da-DK" dirty="0"/>
          </a:p>
        </p:txBody>
      </p:sp>
      <p:sp>
        <p:nvSpPr>
          <p:cNvPr id="7" name="Pladsholder til tekst 6"/>
          <p:cNvSpPr>
            <a:spLocks noGrp="1"/>
          </p:cNvSpPr>
          <p:nvPr>
            <p:ph type="body" sz="quarter" idx="12"/>
          </p:nvPr>
        </p:nvSpPr>
        <p:spPr>
          <a:xfrm>
            <a:off x="587376" y="2143359"/>
            <a:ext cx="4490444" cy="4347198"/>
          </a:xfrm>
        </p:spPr>
        <p:txBody>
          <a:bodyPr>
            <a:normAutofit fontScale="92500" lnSpcReduction="10000"/>
          </a:bodyPr>
          <a:lstStyle/>
          <a:p>
            <a:r>
              <a:rPr lang="da-DK" dirty="0" smtClean="0"/>
              <a:t>Professor in PBL and Digital Learning – </a:t>
            </a:r>
            <a:r>
              <a:rPr lang="da-DK" dirty="0"/>
              <a:t>D</a:t>
            </a:r>
            <a:r>
              <a:rPr lang="da-DK" dirty="0" smtClean="0"/>
              <a:t>epartment of </a:t>
            </a:r>
            <a:r>
              <a:rPr lang="da-DK" dirty="0"/>
              <a:t>P</a:t>
            </a:r>
            <a:r>
              <a:rPr lang="da-DK" dirty="0" smtClean="0"/>
              <a:t>lanning, Aalborg </a:t>
            </a:r>
            <a:r>
              <a:rPr lang="da-DK" dirty="0" err="1" smtClean="0"/>
              <a:t>University</a:t>
            </a:r>
            <a:endParaRPr lang="da-DK" dirty="0" smtClean="0"/>
          </a:p>
          <a:p>
            <a:r>
              <a:rPr lang="en-US" dirty="0" smtClean="0"/>
              <a:t>Aalborg </a:t>
            </a:r>
            <a:r>
              <a:rPr lang="en-US" dirty="0"/>
              <a:t>Centre for Problem Based Learning in Engineering </a:t>
            </a:r>
            <a:r>
              <a:rPr lang="en-US" dirty="0" smtClean="0"/>
              <a:t>Science (</a:t>
            </a:r>
            <a:r>
              <a:rPr lang="en-US" dirty="0" smtClean="0">
                <a:hlinkClick r:id="rId3"/>
              </a:rPr>
              <a:t>www.ucpbl.net</a:t>
            </a:r>
            <a:r>
              <a:rPr lang="en-US" dirty="0" smtClean="0"/>
              <a:t>)</a:t>
            </a:r>
          </a:p>
          <a:p>
            <a:r>
              <a:rPr lang="en-US" i="1" dirty="0" smtClean="0">
                <a:solidFill>
                  <a:srgbClr val="00B050"/>
                </a:solidFill>
              </a:rPr>
              <a:t>From 1</a:t>
            </a:r>
            <a:r>
              <a:rPr lang="en-US" i="1" baseline="30000" dirty="0" smtClean="0">
                <a:solidFill>
                  <a:srgbClr val="00B050"/>
                </a:solidFill>
              </a:rPr>
              <a:t>st</a:t>
            </a:r>
            <a:r>
              <a:rPr lang="en-US" i="1" dirty="0" smtClean="0">
                <a:solidFill>
                  <a:srgbClr val="00B050"/>
                </a:solidFill>
              </a:rPr>
              <a:t> January – Director of IAS PBL (Institute for Advanced Study in PBL) – cross-faculty unit (research, strategy, development, support) – </a:t>
            </a:r>
            <a:br>
              <a:rPr lang="en-US" i="1" dirty="0" smtClean="0">
                <a:solidFill>
                  <a:srgbClr val="00B050"/>
                </a:solidFill>
              </a:rPr>
            </a:br>
            <a:r>
              <a:rPr lang="en-US" i="1" dirty="0" smtClean="0">
                <a:solidFill>
                  <a:srgbClr val="00B050"/>
                </a:solidFill>
              </a:rPr>
              <a:t/>
            </a:r>
            <a:br>
              <a:rPr lang="en-US" i="1" dirty="0" smtClean="0">
                <a:solidFill>
                  <a:srgbClr val="00B050"/>
                </a:solidFill>
              </a:rPr>
            </a:br>
            <a:r>
              <a:rPr lang="en-US" i="1" dirty="0" smtClean="0">
                <a:solidFill>
                  <a:srgbClr val="00B050"/>
                </a:solidFill>
              </a:rPr>
              <a:t>~</a:t>
            </a:r>
            <a:r>
              <a:rPr lang="en-US" i="1" dirty="0">
                <a:solidFill>
                  <a:srgbClr val="00B050"/>
                </a:solidFill>
              </a:rPr>
              <a:t>app 50 researchers ~app 14 admin/support staff</a:t>
            </a:r>
            <a:endParaRPr lang="en-US" i="1" dirty="0" smtClean="0">
              <a:solidFill>
                <a:srgbClr val="00B050"/>
              </a:solidFill>
            </a:endParaRPr>
          </a:p>
          <a:p>
            <a:endParaRPr lang="en-US" dirty="0" smtClean="0"/>
          </a:p>
          <a:p>
            <a:r>
              <a:rPr lang="en-US" dirty="0" smtClean="0"/>
              <a:t>Co-chair of the international ‘Networked Learning Conference </a:t>
            </a:r>
            <a:r>
              <a:rPr lang="en-US" dirty="0"/>
              <a:t>(</a:t>
            </a:r>
            <a:r>
              <a:rPr lang="en-US" dirty="0">
                <a:hlinkClick r:id="rId4"/>
              </a:rPr>
              <a:t>https://www.networkedlearning.aau.dk</a:t>
            </a:r>
            <a:r>
              <a:rPr lang="en-US" dirty="0" smtClean="0">
                <a:hlinkClick r:id="rId4"/>
              </a:rPr>
              <a:t>/</a:t>
            </a:r>
            <a:r>
              <a:rPr lang="en-US" dirty="0" smtClean="0"/>
              <a:t>)</a:t>
            </a:r>
          </a:p>
          <a:p>
            <a:pPr lvl="1"/>
            <a:r>
              <a:rPr lang="en-US" dirty="0" smtClean="0"/>
              <a:t>Next conference 16-18 May – 2022 – Sundsvall, Sweden</a:t>
            </a:r>
          </a:p>
          <a:p>
            <a:r>
              <a:rPr lang="en-US" dirty="0" smtClean="0"/>
              <a:t>Associate editor ‘</a:t>
            </a:r>
            <a:r>
              <a:rPr lang="en-US" dirty="0" err="1" smtClean="0"/>
              <a:t>postdigital</a:t>
            </a:r>
            <a:r>
              <a:rPr lang="en-US" dirty="0" smtClean="0"/>
              <a:t> science and </a:t>
            </a:r>
            <a:r>
              <a:rPr lang="en-US" dirty="0" err="1" smtClean="0"/>
              <a:t>eduation</a:t>
            </a:r>
            <a:r>
              <a:rPr lang="en-US" dirty="0" smtClean="0"/>
              <a:t>’ </a:t>
            </a:r>
            <a:r>
              <a:rPr lang="en-US" dirty="0"/>
              <a:t>(</a:t>
            </a:r>
            <a:r>
              <a:rPr lang="en-US" dirty="0">
                <a:hlinkClick r:id="rId5"/>
              </a:rPr>
              <a:t>https://</a:t>
            </a:r>
            <a:r>
              <a:rPr lang="en-US" dirty="0" smtClean="0">
                <a:hlinkClick r:id="rId5"/>
              </a:rPr>
              <a:t>www.springer.com/journal/42438</a:t>
            </a:r>
            <a:r>
              <a:rPr lang="en-US" dirty="0" smtClean="0"/>
              <a:t>)</a:t>
            </a:r>
            <a:endParaRPr lang="en-US" dirty="0"/>
          </a:p>
          <a:p>
            <a:endParaRPr lang="da-DK" dirty="0"/>
          </a:p>
        </p:txBody>
      </p:sp>
    </p:spTree>
    <p:extLst>
      <p:ext uri="{BB962C8B-B14F-4D97-AF65-F5344CB8AC3E}">
        <p14:creationId xmlns:p14="http://schemas.microsoft.com/office/powerpoint/2010/main" val="198602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billede 6"/>
          <p:cNvSpPr>
            <a:spLocks noGrp="1"/>
          </p:cNvSpPr>
          <p:nvPr>
            <p:ph type="pic" sz="quarter" idx="11"/>
          </p:nvPr>
        </p:nvSpPr>
        <p:spPr/>
      </p:sp>
      <p:sp>
        <p:nvSpPr>
          <p:cNvPr id="6" name="Titel 5"/>
          <p:cNvSpPr>
            <a:spLocks noGrp="1"/>
          </p:cNvSpPr>
          <p:nvPr>
            <p:ph type="title"/>
          </p:nvPr>
        </p:nvSpPr>
        <p:spPr/>
        <p:txBody>
          <a:bodyPr/>
          <a:lstStyle/>
          <a:p>
            <a:r>
              <a:rPr lang="da-DK" dirty="0" err="1"/>
              <a:t>Nomadic</a:t>
            </a:r>
            <a:r>
              <a:rPr lang="da-DK" dirty="0"/>
              <a:t> </a:t>
            </a:r>
            <a:r>
              <a:rPr lang="da-DK" dirty="0" err="1"/>
              <a:t>work</a:t>
            </a:r>
            <a:r>
              <a:rPr lang="da-DK" dirty="0"/>
              <a:t> and </a:t>
            </a:r>
            <a:r>
              <a:rPr lang="da-DK" dirty="0" err="1"/>
              <a:t>use</a:t>
            </a:r>
            <a:r>
              <a:rPr lang="da-DK" dirty="0"/>
              <a:t> of </a:t>
            </a:r>
            <a:r>
              <a:rPr lang="da-DK" dirty="0" err="1"/>
              <a:t>technology</a:t>
            </a:r>
            <a:endParaRPr lang="da-DK" dirty="0"/>
          </a:p>
        </p:txBody>
      </p:sp>
      <p:sp>
        <p:nvSpPr>
          <p:cNvPr id="3" name="Pladsholder til slidenummer 2"/>
          <p:cNvSpPr>
            <a:spLocks noGrp="1"/>
          </p:cNvSpPr>
          <p:nvPr>
            <p:ph type="sldNum" sz="quarter" idx="4294967295"/>
          </p:nvPr>
        </p:nvSpPr>
        <p:spPr>
          <a:xfrm>
            <a:off x="11620500" y="593725"/>
            <a:ext cx="571500" cy="227013"/>
          </a:xfrm>
        </p:spPr>
        <p:txBody>
          <a:bodyPr/>
          <a:lstStyle/>
          <a:p>
            <a:fld id="{D8D877B3-D348-4611-9BDB-C5374591D951}" type="slidenum">
              <a:rPr lang="en-US" smtClean="0"/>
              <a:pPr/>
              <a:t>20</a:t>
            </a:fld>
            <a:endParaRPr lang="en-US" dirty="0" smtClean="0"/>
          </a:p>
        </p:txBody>
      </p:sp>
      <p:sp>
        <p:nvSpPr>
          <p:cNvPr id="5" name="Rektangel 4"/>
          <p:cNvSpPr/>
          <p:nvPr/>
        </p:nvSpPr>
        <p:spPr>
          <a:xfrm>
            <a:off x="243092" y="6057941"/>
            <a:ext cx="5002086" cy="646331"/>
          </a:xfrm>
          <a:prstGeom prst="rect">
            <a:avLst/>
          </a:prstGeom>
        </p:spPr>
        <p:txBody>
          <a:bodyPr wrap="square">
            <a:spAutoFit/>
          </a:bodyPr>
          <a:lstStyle/>
          <a:p>
            <a:r>
              <a:rPr lang="en-US" sz="1200" dirty="0"/>
              <a:t>Ryberg, T., </a:t>
            </a:r>
            <a:r>
              <a:rPr lang="en-US" sz="1200" dirty="0" err="1"/>
              <a:t>Davidsen</a:t>
            </a:r>
            <a:r>
              <a:rPr lang="en-US" sz="1200" dirty="0"/>
              <a:t>, J., &amp; Hodgson, V. (2018). Understanding nomadic collaborative learning groups. </a:t>
            </a:r>
            <a:r>
              <a:rPr lang="en-US" sz="1200" i="1" dirty="0"/>
              <a:t>British Journal of Educational Technology</a:t>
            </a:r>
            <a:r>
              <a:rPr lang="en-US" sz="1200" dirty="0"/>
              <a:t>, </a:t>
            </a:r>
            <a:r>
              <a:rPr lang="en-US" sz="1200" i="1" dirty="0"/>
              <a:t>49</a:t>
            </a:r>
            <a:r>
              <a:rPr lang="en-US" sz="1200" dirty="0"/>
              <a:t>(2), 235–247. </a:t>
            </a:r>
            <a:r>
              <a:rPr lang="en-US" sz="1200" dirty="0">
                <a:hlinkClick r:id="rId2"/>
              </a:rPr>
              <a:t>https://doi.org/10.1111/bjet.12584</a:t>
            </a:r>
            <a:endParaRPr lang="en-US" sz="1200" dirty="0">
              <a:effectLst/>
            </a:endParaRPr>
          </a:p>
        </p:txBody>
      </p:sp>
    </p:spTree>
    <p:extLst>
      <p:ext uri="{BB962C8B-B14F-4D97-AF65-F5344CB8AC3E}">
        <p14:creationId xmlns:p14="http://schemas.microsoft.com/office/powerpoint/2010/main" val="2510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billede 4"/>
          <p:cNvSpPr>
            <a:spLocks noGrp="1"/>
          </p:cNvSpPr>
          <p:nvPr>
            <p:ph type="pic" sz="quarter" idx="11"/>
          </p:nvPr>
        </p:nvSpPr>
        <p:spPr/>
      </p:sp>
      <p:sp>
        <p:nvSpPr>
          <p:cNvPr id="4" name="Titel 3"/>
          <p:cNvSpPr>
            <a:spLocks noGrp="1"/>
          </p:cNvSpPr>
          <p:nvPr>
            <p:ph type="title"/>
          </p:nvPr>
        </p:nvSpPr>
        <p:spPr>
          <a:xfrm>
            <a:off x="587374" y="359273"/>
            <a:ext cx="6851394" cy="1621619"/>
          </a:xfrm>
        </p:spPr>
        <p:txBody>
          <a:bodyPr/>
          <a:lstStyle/>
          <a:p>
            <a:r>
              <a:rPr lang="da-DK" dirty="0" err="1" smtClean="0"/>
              <a:t>Nomadic</a:t>
            </a:r>
            <a:r>
              <a:rPr lang="da-DK" dirty="0" smtClean="0"/>
              <a:t> </a:t>
            </a:r>
            <a:r>
              <a:rPr lang="da-DK" dirty="0" err="1" smtClean="0"/>
              <a:t>work</a:t>
            </a:r>
            <a:r>
              <a:rPr lang="da-DK" dirty="0" smtClean="0"/>
              <a:t> / </a:t>
            </a:r>
            <a:r>
              <a:rPr lang="da-DK" dirty="0" err="1" smtClean="0"/>
              <a:t>Nomadicity</a:t>
            </a:r>
            <a:endParaRPr lang="da-DK" dirty="0"/>
          </a:p>
        </p:txBody>
      </p:sp>
      <p:sp>
        <p:nvSpPr>
          <p:cNvPr id="6" name="Pladsholder til tekst 5"/>
          <p:cNvSpPr>
            <a:spLocks noGrp="1"/>
          </p:cNvSpPr>
          <p:nvPr>
            <p:ph type="body" sz="quarter" idx="12"/>
          </p:nvPr>
        </p:nvSpPr>
        <p:spPr>
          <a:xfrm>
            <a:off x="587375" y="2143359"/>
            <a:ext cx="6783923" cy="3752115"/>
          </a:xfrm>
        </p:spPr>
        <p:txBody>
          <a:bodyPr>
            <a:normAutofit/>
          </a:bodyPr>
          <a:lstStyle/>
          <a:p>
            <a:pPr>
              <a:defRPr/>
            </a:pPr>
            <a:r>
              <a:rPr lang="da-DK" dirty="0"/>
              <a:t>Long-term </a:t>
            </a:r>
            <a:r>
              <a:rPr lang="da-DK" dirty="0" err="1"/>
              <a:t>group</a:t>
            </a:r>
            <a:r>
              <a:rPr lang="da-DK" dirty="0"/>
              <a:t> </a:t>
            </a:r>
            <a:r>
              <a:rPr lang="da-DK" dirty="0" err="1"/>
              <a:t>collaboration</a:t>
            </a:r>
            <a:r>
              <a:rPr lang="da-DK" dirty="0"/>
              <a:t> </a:t>
            </a:r>
            <a:r>
              <a:rPr lang="da-DK" dirty="0" smtClean="0"/>
              <a:t>rare </a:t>
            </a:r>
            <a:r>
              <a:rPr lang="da-DK" dirty="0"/>
              <a:t>in HE, but team </a:t>
            </a:r>
            <a:r>
              <a:rPr lang="da-DK" dirty="0" err="1"/>
              <a:t>work</a:t>
            </a:r>
            <a:r>
              <a:rPr lang="da-DK" dirty="0"/>
              <a:t> and </a:t>
            </a:r>
            <a:r>
              <a:rPr lang="da-DK" dirty="0" err="1"/>
              <a:t>nomadic</a:t>
            </a:r>
            <a:r>
              <a:rPr lang="da-DK" dirty="0"/>
              <a:t> </a:t>
            </a:r>
            <a:r>
              <a:rPr lang="da-DK" dirty="0" err="1"/>
              <a:t>work</a:t>
            </a:r>
            <a:r>
              <a:rPr lang="da-DK" dirty="0"/>
              <a:t> </a:t>
            </a:r>
            <a:r>
              <a:rPr lang="da-DK" dirty="0" err="1" smtClean="0"/>
              <a:t>studied</a:t>
            </a:r>
            <a:r>
              <a:rPr lang="da-DK" dirty="0" smtClean="0"/>
              <a:t> </a:t>
            </a:r>
            <a:r>
              <a:rPr lang="da-DK" dirty="0" err="1"/>
              <a:t>within</a:t>
            </a:r>
            <a:r>
              <a:rPr lang="da-DK" dirty="0"/>
              <a:t> CSCW (but </a:t>
            </a:r>
            <a:r>
              <a:rPr lang="da-DK" dirty="0" err="1"/>
              <a:t>learning</a:t>
            </a:r>
            <a:r>
              <a:rPr lang="da-DK" dirty="0"/>
              <a:t> not </a:t>
            </a:r>
            <a:r>
              <a:rPr lang="da-DK" dirty="0" err="1"/>
              <a:t>necessarily</a:t>
            </a:r>
            <a:r>
              <a:rPr lang="da-DK" dirty="0"/>
              <a:t> the </a:t>
            </a:r>
            <a:r>
              <a:rPr lang="da-DK" dirty="0" err="1"/>
              <a:t>focus</a:t>
            </a:r>
            <a:r>
              <a:rPr lang="da-DK" dirty="0"/>
              <a:t>)</a:t>
            </a:r>
          </a:p>
          <a:p>
            <a:pPr>
              <a:defRPr/>
            </a:pPr>
            <a:r>
              <a:rPr lang="en-GB" dirty="0" smtClean="0"/>
              <a:t>Workers/learners </a:t>
            </a:r>
            <a:r>
              <a:rPr lang="en-GB" dirty="0"/>
              <a:t>who accomplish </a:t>
            </a:r>
            <a:r>
              <a:rPr lang="en-GB" dirty="0" smtClean="0"/>
              <a:t>tasks </a:t>
            </a:r>
            <a:r>
              <a:rPr lang="en-GB" dirty="0"/>
              <a:t>across locations, but equally entails collaboration with others and can be distributed in </a:t>
            </a:r>
            <a:r>
              <a:rPr lang="en-GB" dirty="0" smtClean="0"/>
              <a:t>time</a:t>
            </a:r>
          </a:p>
          <a:p>
            <a:pPr>
              <a:defRPr/>
            </a:pPr>
            <a:r>
              <a:rPr lang="en-GB" dirty="0"/>
              <a:t>Unlike ‘mobile workers’ </a:t>
            </a:r>
            <a:r>
              <a:rPr lang="en-GB" dirty="0" err="1"/>
              <a:t>nomadicity</a:t>
            </a:r>
            <a:r>
              <a:rPr lang="en-GB" dirty="0"/>
              <a:t> adds a layer of complexity as: </a:t>
            </a:r>
            <a:r>
              <a:rPr lang="en-GB" i="1" dirty="0"/>
              <a:t>“it involves both the movement of people and things but also the work in preparing for such movement and following the movement in creating conditions to engage with work and life activities.” (</a:t>
            </a:r>
            <a:r>
              <a:rPr lang="en-GB" i="1" dirty="0" err="1"/>
              <a:t>Ciolfi</a:t>
            </a:r>
            <a:r>
              <a:rPr lang="en-GB" i="1" dirty="0"/>
              <a:t> &amp; Carvalho, 2014, p. 121</a:t>
            </a:r>
            <a:r>
              <a:rPr lang="en-GB" i="1" dirty="0" smtClean="0"/>
              <a:t>)</a:t>
            </a:r>
          </a:p>
          <a:p>
            <a:pPr>
              <a:defRPr/>
            </a:pPr>
            <a:r>
              <a:rPr lang="en-US" dirty="0"/>
              <a:t>Further, we are looking at work/learning with a ‘shared objective’ – unlike ‘hot </a:t>
            </a:r>
            <a:r>
              <a:rPr lang="en-US" dirty="0" err="1"/>
              <a:t>deskers</a:t>
            </a:r>
            <a:r>
              <a:rPr lang="en-US" dirty="0"/>
              <a:t>’ coordinating with </a:t>
            </a:r>
            <a:r>
              <a:rPr lang="en-US" dirty="0" smtClean="0"/>
              <a:t>others</a:t>
            </a:r>
            <a:endParaRPr lang="da-DK" dirty="0"/>
          </a:p>
        </p:txBody>
      </p:sp>
      <p:sp>
        <p:nvSpPr>
          <p:cNvPr id="3" name="Pladsholder til slidenummer 2"/>
          <p:cNvSpPr>
            <a:spLocks noGrp="1"/>
          </p:cNvSpPr>
          <p:nvPr>
            <p:ph type="sldNum" sz="quarter" idx="4294967295"/>
          </p:nvPr>
        </p:nvSpPr>
        <p:spPr>
          <a:xfrm>
            <a:off x="9347200" y="6356350"/>
            <a:ext cx="2844800" cy="365125"/>
          </a:xfrm>
        </p:spPr>
        <p:txBody>
          <a:bodyPr/>
          <a:lstStyle/>
          <a:p>
            <a:pPr>
              <a:defRPr/>
            </a:pPr>
            <a:fld id="{2379676F-43F6-4183-A80F-184D315B7C7A}" type="slidenum">
              <a:rPr lang="da-DK" altLang="da-DK" smtClean="0"/>
              <a:pPr>
                <a:defRPr/>
              </a:pPr>
              <a:t>21</a:t>
            </a:fld>
            <a:endParaRPr lang="da-DK" altLang="da-DK"/>
          </a:p>
        </p:txBody>
      </p:sp>
      <p:sp>
        <p:nvSpPr>
          <p:cNvPr id="8" name="Rektangel 7"/>
          <p:cNvSpPr/>
          <p:nvPr/>
        </p:nvSpPr>
        <p:spPr>
          <a:xfrm>
            <a:off x="243092" y="6057941"/>
            <a:ext cx="5002086" cy="646331"/>
          </a:xfrm>
          <a:prstGeom prst="rect">
            <a:avLst/>
          </a:prstGeom>
        </p:spPr>
        <p:txBody>
          <a:bodyPr wrap="square">
            <a:spAutoFit/>
          </a:bodyPr>
          <a:lstStyle/>
          <a:p>
            <a:r>
              <a:rPr lang="en-US" sz="1200" dirty="0"/>
              <a:t>Ryberg, T., </a:t>
            </a:r>
            <a:r>
              <a:rPr lang="en-US" sz="1200" dirty="0" err="1"/>
              <a:t>Davidsen</a:t>
            </a:r>
            <a:r>
              <a:rPr lang="en-US" sz="1200" dirty="0"/>
              <a:t>, J., &amp; Hodgson, V. (2018). Understanding nomadic collaborative learning groups. </a:t>
            </a:r>
            <a:r>
              <a:rPr lang="en-US" sz="1200" i="1" dirty="0"/>
              <a:t>British Journal of Educational Technology</a:t>
            </a:r>
            <a:r>
              <a:rPr lang="en-US" sz="1200" dirty="0"/>
              <a:t>, </a:t>
            </a:r>
            <a:r>
              <a:rPr lang="en-US" sz="1200" i="1" dirty="0"/>
              <a:t>49</a:t>
            </a:r>
            <a:r>
              <a:rPr lang="en-US" sz="1200" dirty="0"/>
              <a:t>(2), 235–247. </a:t>
            </a:r>
            <a:r>
              <a:rPr lang="en-US" sz="1200" dirty="0">
                <a:hlinkClick r:id="rId2"/>
              </a:rPr>
              <a:t>https://doi.org/10.1111/bjet.12584</a:t>
            </a:r>
            <a:endParaRPr lang="en-US" sz="1200" dirty="0">
              <a:effectLst/>
            </a:endParaRPr>
          </a:p>
        </p:txBody>
      </p:sp>
    </p:spTree>
    <p:extLst>
      <p:ext uri="{BB962C8B-B14F-4D97-AF65-F5344CB8AC3E}">
        <p14:creationId xmlns:p14="http://schemas.microsoft.com/office/powerpoint/2010/main" val="3104360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billede 6"/>
          <p:cNvSpPr>
            <a:spLocks noGrp="1"/>
          </p:cNvSpPr>
          <p:nvPr>
            <p:ph type="pic" sz="quarter" idx="11"/>
          </p:nvPr>
        </p:nvSpPr>
        <p:spPr/>
      </p:sp>
      <p:sp>
        <p:nvSpPr>
          <p:cNvPr id="24578" name="Title 4"/>
          <p:cNvSpPr>
            <a:spLocks noGrp="1" noChangeArrowheads="1"/>
          </p:cNvSpPr>
          <p:nvPr>
            <p:ph type="title"/>
          </p:nvPr>
        </p:nvSpPr>
        <p:spPr/>
        <p:txBody>
          <a:bodyPr/>
          <a:lstStyle/>
          <a:p>
            <a:r>
              <a:rPr lang="da-DK" altLang="da-DK" smtClean="0"/>
              <a:t>Nomadic work and nomadicity</a:t>
            </a:r>
          </a:p>
        </p:txBody>
      </p:sp>
      <p:sp>
        <p:nvSpPr>
          <p:cNvPr id="6" name="Content Placeholder 5">
            <a:extLst>
              <a:ext uri="{FF2B5EF4-FFF2-40B4-BE49-F238E27FC236}">
                <a16:creationId xmlns:a16="http://schemas.microsoft.com/office/drawing/2014/main" id="{09CD1CAF-E7AB-4498-B297-FB98A7956BD7}"/>
              </a:ext>
            </a:extLst>
          </p:cNvPr>
          <p:cNvSpPr>
            <a:spLocks noGrp="1"/>
          </p:cNvSpPr>
          <p:nvPr>
            <p:ph type="body" sz="quarter" idx="12"/>
          </p:nvPr>
        </p:nvSpPr>
        <p:spPr>
          <a:xfrm>
            <a:off x="766763" y="2205038"/>
            <a:ext cx="6632584" cy="3752115"/>
          </a:xfrm>
        </p:spPr>
        <p:txBody>
          <a:bodyPr>
            <a:normAutofit/>
          </a:bodyPr>
          <a:lstStyle/>
          <a:p>
            <a:pPr>
              <a:defRPr/>
            </a:pPr>
            <a:r>
              <a:rPr lang="en-GB" dirty="0" smtClean="0"/>
              <a:t>In </a:t>
            </a:r>
            <a:r>
              <a:rPr lang="en-GB" dirty="0"/>
              <a:t>our work with the data, however, we developed these into three </a:t>
            </a:r>
            <a:r>
              <a:rPr lang="en-GB" dirty="0" smtClean="0"/>
              <a:t>categories </a:t>
            </a:r>
            <a:r>
              <a:rPr lang="en-GB" dirty="0"/>
              <a:t>central to nomadic collaborative learning practices : </a:t>
            </a:r>
          </a:p>
          <a:p>
            <a:pPr lvl="1">
              <a:defRPr/>
            </a:pPr>
            <a:r>
              <a:rPr lang="en-GB" dirty="0"/>
              <a:t>‘orchestration of work phases, spaces and activities’</a:t>
            </a:r>
          </a:p>
          <a:p>
            <a:pPr lvl="1">
              <a:defRPr/>
            </a:pPr>
            <a:r>
              <a:rPr lang="en-GB" dirty="0"/>
              <a:t>‘orchestration of multiple technologies’ </a:t>
            </a:r>
          </a:p>
          <a:p>
            <a:pPr lvl="1">
              <a:defRPr/>
            </a:pPr>
            <a:r>
              <a:rPr lang="en-GB" dirty="0"/>
              <a:t>‘the orchestration of togetherness’.</a:t>
            </a:r>
          </a:p>
          <a:p>
            <a:pPr>
              <a:defRPr/>
            </a:pPr>
            <a:r>
              <a:rPr lang="en-GB" dirty="0"/>
              <a:t>Although similar they emphasise other aspects e.g. the interdependencies of place and time also suggested by </a:t>
            </a:r>
            <a:r>
              <a:rPr lang="en-GB" dirty="0" err="1"/>
              <a:t>Rossito</a:t>
            </a:r>
            <a:r>
              <a:rPr lang="en-GB" dirty="0"/>
              <a:t> et al. 2014</a:t>
            </a:r>
            <a:endParaRPr lang="da-DK" dirty="0"/>
          </a:p>
        </p:txBody>
      </p:sp>
      <p:sp>
        <p:nvSpPr>
          <p:cNvPr id="8" name="Pladsholder til tekst 7"/>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4103045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25602" name="Title 4"/>
          <p:cNvSpPr>
            <a:spLocks noGrp="1" noChangeArrowheads="1"/>
          </p:cNvSpPr>
          <p:nvPr>
            <p:ph type="title"/>
          </p:nvPr>
        </p:nvSpPr>
        <p:spPr/>
        <p:txBody>
          <a:bodyPr/>
          <a:lstStyle/>
          <a:p>
            <a:r>
              <a:rPr lang="da-DK" altLang="da-DK" smtClean="0"/>
              <a:t>Data collection</a:t>
            </a:r>
          </a:p>
        </p:txBody>
      </p:sp>
      <p:sp>
        <p:nvSpPr>
          <p:cNvPr id="3" name="Pladsholder til tekst 2"/>
          <p:cNvSpPr>
            <a:spLocks noGrp="1"/>
          </p:cNvSpPr>
          <p:nvPr>
            <p:ph type="body" sz="quarter" idx="12"/>
          </p:nvPr>
        </p:nvSpPr>
        <p:spPr>
          <a:xfrm>
            <a:off x="766763" y="1441724"/>
            <a:ext cx="5433070" cy="4515430"/>
          </a:xfrm>
        </p:spPr>
        <p:txBody>
          <a:bodyPr>
            <a:normAutofit/>
          </a:bodyPr>
          <a:lstStyle/>
          <a:p>
            <a:pPr>
              <a:defRPr/>
            </a:pPr>
            <a:r>
              <a:rPr lang="en-US" dirty="0"/>
              <a:t>Observed students in their learning environments</a:t>
            </a:r>
          </a:p>
          <a:p>
            <a:pPr>
              <a:defRPr/>
            </a:pPr>
            <a:r>
              <a:rPr lang="en-US" dirty="0"/>
              <a:t>Conducted a two hour interview-workshop with students from both CDM (6th semester) and A&amp;D (4th semester).</a:t>
            </a:r>
          </a:p>
          <a:p>
            <a:pPr>
              <a:defRPr/>
            </a:pPr>
            <a:r>
              <a:rPr lang="en-US" dirty="0"/>
              <a:t>The interview-workshops were divided into three stages: </a:t>
            </a:r>
          </a:p>
          <a:p>
            <a:pPr lvl="1">
              <a:defRPr/>
            </a:pPr>
            <a:r>
              <a:rPr lang="en-US" dirty="0"/>
              <a:t>basic introduction to the research</a:t>
            </a:r>
          </a:p>
          <a:p>
            <a:pPr lvl="1">
              <a:defRPr/>
            </a:pPr>
            <a:r>
              <a:rPr lang="en-US" dirty="0"/>
              <a:t>questions on the students' experiences from their project work </a:t>
            </a:r>
          </a:p>
          <a:p>
            <a:pPr lvl="1">
              <a:defRPr/>
            </a:pPr>
            <a:r>
              <a:rPr lang="en-US" dirty="0"/>
              <a:t>each of the students produced a </a:t>
            </a:r>
            <a:r>
              <a:rPr lang="en-US" b="1" dirty="0"/>
              <a:t>poster</a:t>
            </a:r>
            <a:r>
              <a:rPr lang="en-US" dirty="0"/>
              <a:t> explaining relations between space, tools and processes in their group work. </a:t>
            </a:r>
          </a:p>
          <a:p>
            <a:pPr>
              <a:defRPr/>
            </a:pPr>
            <a:r>
              <a:rPr lang="en-US" dirty="0"/>
              <a:t>The interviews, posters and observation served as the main basis for the analysis and the paper</a:t>
            </a:r>
          </a:p>
          <a:p>
            <a:pPr>
              <a:defRPr/>
            </a:pPr>
            <a:r>
              <a:rPr lang="en-US" dirty="0"/>
              <a:t>But video observations, impromptu in-situ interviews with the students, as well as casual observations as part of students inhabiting public working spaces and environments (we supervise student groups).</a:t>
            </a:r>
          </a:p>
          <a:p>
            <a:endParaRPr lang="da-DK" dirty="0"/>
          </a:p>
        </p:txBody>
      </p:sp>
      <p:sp>
        <p:nvSpPr>
          <p:cNvPr id="4" name="Pladsholder til tekst 3"/>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1332699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1" y="0"/>
            <a:ext cx="4519613" cy="3600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2" descr="C:\Users\ryberg\Dropbox\Lennon&amp;McCartney-mappen\NLC2016\Figures\Fig 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5275" y="3141663"/>
            <a:ext cx="5099050" cy="3598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Box 3"/>
          <p:cNvSpPr txBox="1">
            <a:spLocks noChangeArrowheads="1"/>
          </p:cNvSpPr>
          <p:nvPr/>
        </p:nvSpPr>
        <p:spPr bwMode="auto">
          <a:xfrm>
            <a:off x="7319963" y="2636839"/>
            <a:ext cx="2736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2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da-DK" altLang="da-DK"/>
          </a:p>
        </p:txBody>
      </p:sp>
      <p:pic>
        <p:nvPicPr>
          <p:cNvPr id="2867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3051" y="4508500"/>
            <a:ext cx="4500563" cy="18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2" descr="C:\Users\ryberg\Documents\My Dropbox\2010-6 - PBL academy\International Visits\2011-10 - Visit Siam University\Presentations - Thomas\Studerende_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48375" y="3175"/>
            <a:ext cx="2916238"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198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DB96-C5E6-42C3-9AB0-792B3B82A1A4}"/>
              </a:ext>
            </a:extLst>
          </p:cNvPr>
          <p:cNvSpPr>
            <a:spLocks noGrp="1"/>
          </p:cNvSpPr>
          <p:nvPr>
            <p:ph type="title"/>
          </p:nvPr>
        </p:nvSpPr>
        <p:spPr/>
        <p:txBody>
          <a:bodyPr>
            <a:normAutofit/>
          </a:bodyPr>
          <a:lstStyle/>
          <a:p>
            <a:pPr>
              <a:defRPr/>
            </a:pPr>
            <a:r>
              <a:rPr lang="en-GB" dirty="0"/>
              <a:t>Orchestration of work phases, spaces and </a:t>
            </a:r>
            <a:r>
              <a:rPr lang="en-GB" dirty="0" smtClean="0"/>
              <a:t>activities</a:t>
            </a:r>
            <a:endParaRPr lang="da-DK" dirty="0"/>
          </a:p>
        </p:txBody>
      </p:sp>
      <p:sp>
        <p:nvSpPr>
          <p:cNvPr id="30723" name="Content Placeholder 2"/>
          <p:cNvSpPr>
            <a:spLocks noGrp="1" noChangeArrowheads="1"/>
          </p:cNvSpPr>
          <p:nvPr>
            <p:ph idx="1"/>
          </p:nvPr>
        </p:nvSpPr>
        <p:spPr>
          <a:xfrm>
            <a:off x="634844" y="4359451"/>
            <a:ext cx="8362950" cy="2543175"/>
          </a:xfrm>
        </p:spPr>
        <p:txBody>
          <a:bodyPr>
            <a:normAutofit/>
          </a:bodyPr>
          <a:lstStyle/>
          <a:p>
            <a:r>
              <a:rPr lang="da-DK" altLang="da-DK" dirty="0" smtClean="0"/>
              <a:t>Macro-temporal </a:t>
            </a:r>
            <a:r>
              <a:rPr lang="da-DK" altLang="da-DK" dirty="0" err="1" smtClean="0"/>
              <a:t>view</a:t>
            </a:r>
            <a:r>
              <a:rPr lang="da-DK" altLang="da-DK" dirty="0" smtClean="0"/>
              <a:t> of </a:t>
            </a:r>
            <a:r>
              <a:rPr lang="da-DK" altLang="da-DK" dirty="0" err="1" smtClean="0"/>
              <a:t>connections</a:t>
            </a:r>
            <a:r>
              <a:rPr lang="da-DK" altLang="da-DK" dirty="0" smtClean="0"/>
              <a:t> </a:t>
            </a:r>
            <a:r>
              <a:rPr lang="da-DK" altLang="da-DK" dirty="0" err="1" smtClean="0"/>
              <a:t>between</a:t>
            </a:r>
            <a:r>
              <a:rPr lang="da-DK" altLang="da-DK" dirty="0" smtClean="0"/>
              <a:t> </a:t>
            </a:r>
            <a:r>
              <a:rPr lang="da-DK" altLang="da-DK" dirty="0" err="1" smtClean="0"/>
              <a:t>work</a:t>
            </a:r>
            <a:r>
              <a:rPr lang="da-DK" altLang="da-DK" dirty="0" smtClean="0"/>
              <a:t> </a:t>
            </a:r>
            <a:r>
              <a:rPr lang="da-DK" altLang="da-DK" dirty="0" err="1" smtClean="0"/>
              <a:t>phases</a:t>
            </a:r>
            <a:r>
              <a:rPr lang="da-DK" altLang="da-DK" dirty="0" smtClean="0"/>
              <a:t>, </a:t>
            </a:r>
            <a:r>
              <a:rPr lang="da-DK" altLang="da-DK" dirty="0" err="1" smtClean="0"/>
              <a:t>spaces</a:t>
            </a:r>
            <a:r>
              <a:rPr lang="da-DK" altLang="da-DK" dirty="0" smtClean="0"/>
              <a:t> and </a:t>
            </a:r>
            <a:r>
              <a:rPr lang="da-DK" altLang="da-DK" dirty="0" err="1" smtClean="0"/>
              <a:t>activities</a:t>
            </a:r>
            <a:r>
              <a:rPr lang="da-DK" altLang="da-DK" dirty="0" smtClean="0"/>
              <a:t> (and </a:t>
            </a:r>
            <a:r>
              <a:rPr lang="da-DK" altLang="da-DK" dirty="0" err="1" smtClean="0"/>
              <a:t>tech</a:t>
            </a:r>
            <a:r>
              <a:rPr lang="da-DK" altLang="da-DK" dirty="0" smtClean="0"/>
              <a:t>)</a:t>
            </a:r>
          </a:p>
          <a:p>
            <a:r>
              <a:rPr lang="da-DK" altLang="da-DK" dirty="0" err="1" smtClean="0"/>
              <a:t>Suggesting</a:t>
            </a:r>
            <a:r>
              <a:rPr lang="da-DK" altLang="da-DK" dirty="0" smtClean="0"/>
              <a:t> alternations </a:t>
            </a:r>
            <a:r>
              <a:rPr lang="da-DK" altLang="da-DK" dirty="0" err="1" smtClean="0"/>
              <a:t>btw</a:t>
            </a:r>
            <a:r>
              <a:rPr lang="da-DK" altLang="da-DK" dirty="0" smtClean="0"/>
              <a:t> </a:t>
            </a:r>
            <a:r>
              <a:rPr lang="da-DK" altLang="da-DK" dirty="0" err="1" smtClean="0"/>
              <a:t>collaborative</a:t>
            </a:r>
            <a:r>
              <a:rPr lang="da-DK" altLang="da-DK" dirty="0" smtClean="0"/>
              <a:t> and </a:t>
            </a:r>
            <a:r>
              <a:rPr lang="da-DK" altLang="da-DK" dirty="0" err="1" smtClean="0"/>
              <a:t>cooperative</a:t>
            </a:r>
            <a:r>
              <a:rPr lang="da-DK" altLang="da-DK" dirty="0" smtClean="0"/>
              <a:t> modes of </a:t>
            </a:r>
            <a:r>
              <a:rPr lang="da-DK" altLang="da-DK" dirty="0" err="1" smtClean="0"/>
              <a:t>work</a:t>
            </a:r>
            <a:r>
              <a:rPr lang="da-DK" altLang="da-DK" dirty="0" smtClean="0"/>
              <a:t> </a:t>
            </a:r>
            <a:r>
              <a:rPr lang="da-DK" altLang="da-DK" dirty="0" err="1" smtClean="0"/>
              <a:t>depending</a:t>
            </a:r>
            <a:r>
              <a:rPr lang="da-DK" altLang="da-DK" dirty="0" smtClean="0"/>
              <a:t> on </a:t>
            </a:r>
            <a:r>
              <a:rPr lang="da-DK" altLang="da-DK" dirty="0" err="1" smtClean="0"/>
              <a:t>phase</a:t>
            </a:r>
            <a:r>
              <a:rPr lang="da-DK" altLang="da-DK" dirty="0" smtClean="0"/>
              <a:t> in the </a:t>
            </a:r>
            <a:r>
              <a:rPr lang="da-DK" altLang="da-DK" dirty="0" err="1" smtClean="0"/>
              <a:t>project</a:t>
            </a:r>
            <a:endParaRPr lang="da-DK" altLang="da-DK" dirty="0" smtClean="0"/>
          </a:p>
          <a:p>
            <a:r>
              <a:rPr lang="da-DK" altLang="da-DK" dirty="0" err="1" smtClean="0"/>
              <a:t>Different</a:t>
            </a:r>
            <a:r>
              <a:rPr lang="da-DK" altLang="da-DK" dirty="0" smtClean="0"/>
              <a:t> </a:t>
            </a:r>
            <a:r>
              <a:rPr lang="da-DK" altLang="da-DK" dirty="0" err="1" smtClean="0"/>
              <a:t>spaces</a:t>
            </a:r>
            <a:r>
              <a:rPr lang="da-DK" altLang="da-DK" dirty="0" smtClean="0"/>
              <a:t> (and </a:t>
            </a:r>
            <a:r>
              <a:rPr lang="da-DK" altLang="da-DK" dirty="0" err="1" smtClean="0"/>
              <a:t>tech</a:t>
            </a:r>
            <a:r>
              <a:rPr lang="da-DK" altLang="da-DK" dirty="0" smtClean="0"/>
              <a:t>) for </a:t>
            </a:r>
            <a:r>
              <a:rPr lang="da-DK" altLang="da-DK" dirty="0" err="1" smtClean="0"/>
              <a:t>different</a:t>
            </a:r>
            <a:r>
              <a:rPr lang="da-DK" altLang="da-DK" dirty="0" smtClean="0"/>
              <a:t> </a:t>
            </a:r>
            <a:r>
              <a:rPr lang="da-DK" altLang="da-DK" dirty="0" err="1" smtClean="0"/>
              <a:t>activities</a:t>
            </a:r>
            <a:endParaRPr lang="da-DK" altLang="da-DK" dirty="0" smtClean="0"/>
          </a:p>
        </p:txBody>
      </p:sp>
      <p:pic>
        <p:nvPicPr>
          <p:cNvPr id="3" name="Billed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4315" y="2008624"/>
            <a:ext cx="6767245" cy="2350827"/>
          </a:xfrm>
          <a:prstGeom prst="rect">
            <a:avLst/>
          </a:prstGeom>
        </p:spPr>
      </p:pic>
    </p:spTree>
    <p:extLst>
      <p:ext uri="{BB962C8B-B14F-4D97-AF65-F5344CB8AC3E}">
        <p14:creationId xmlns:p14="http://schemas.microsoft.com/office/powerpoint/2010/main" val="3668283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2FCC-922B-4302-B178-E6382AA129DB}"/>
              </a:ext>
            </a:extLst>
          </p:cNvPr>
          <p:cNvSpPr>
            <a:spLocks noGrp="1"/>
          </p:cNvSpPr>
          <p:nvPr>
            <p:ph type="title"/>
          </p:nvPr>
        </p:nvSpPr>
        <p:spPr/>
        <p:txBody>
          <a:bodyPr>
            <a:normAutofit/>
          </a:bodyPr>
          <a:lstStyle/>
          <a:p>
            <a:pPr>
              <a:defRPr/>
            </a:pPr>
            <a:r>
              <a:rPr lang="en-GB" dirty="0"/>
              <a:t>Orchestration of work phases, spaces and </a:t>
            </a:r>
            <a:r>
              <a:rPr lang="en-GB" dirty="0" smtClean="0"/>
              <a:t>activities</a:t>
            </a:r>
            <a:endParaRPr lang="da-DK" dirty="0"/>
          </a:p>
        </p:txBody>
      </p:sp>
      <p:sp>
        <p:nvSpPr>
          <p:cNvPr id="3" name="Content Placeholder 2">
            <a:extLst>
              <a:ext uri="{FF2B5EF4-FFF2-40B4-BE49-F238E27FC236}">
                <a16:creationId xmlns:a16="http://schemas.microsoft.com/office/drawing/2014/main" id="{1F1E0FDA-7181-4ECA-8CCB-E4A64AFFEA05}"/>
              </a:ext>
            </a:extLst>
          </p:cNvPr>
          <p:cNvSpPr>
            <a:spLocks noGrp="1"/>
          </p:cNvSpPr>
          <p:nvPr>
            <p:ph idx="1"/>
          </p:nvPr>
        </p:nvSpPr>
        <p:spPr>
          <a:xfrm>
            <a:off x="628650" y="2172402"/>
            <a:ext cx="4835525" cy="4525963"/>
          </a:xfrm>
        </p:spPr>
        <p:txBody>
          <a:bodyPr>
            <a:normAutofit/>
          </a:bodyPr>
          <a:lstStyle/>
          <a:p>
            <a:pPr>
              <a:defRPr/>
            </a:pPr>
            <a:r>
              <a:rPr lang="da-DK" dirty="0"/>
              <a:t>Where to work during different phases present in other visualisations</a:t>
            </a:r>
          </a:p>
          <a:p>
            <a:pPr>
              <a:defRPr/>
            </a:pPr>
            <a:r>
              <a:rPr lang="da-DK" dirty="0"/>
              <a:t>Suggesting however a more fluid pattern of daily decisions</a:t>
            </a:r>
          </a:p>
          <a:p>
            <a:pPr>
              <a:defRPr/>
            </a:pPr>
            <a:r>
              <a:rPr lang="da-DK" dirty="0"/>
              <a:t>Continous balance of needs, tasks, spaces and technologies in relation to each other</a:t>
            </a:r>
          </a:p>
          <a:p>
            <a:pPr>
              <a:defRPr/>
            </a:pPr>
            <a:r>
              <a:rPr lang="da-DK" dirty="0"/>
              <a:t>Silence, a projector, post-its, working together or alone – shifting needs considered in finding appropriate spaces</a:t>
            </a:r>
          </a:p>
        </p:txBody>
      </p:sp>
      <p:pic>
        <p:nvPicPr>
          <p:cNvPr id="31748" name="image0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2626" y="1600201"/>
            <a:ext cx="3375025" cy="2549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49" name="Rectangle 4"/>
          <p:cNvSpPr>
            <a:spLocks noChangeArrowheads="1"/>
          </p:cNvSpPr>
          <p:nvPr/>
        </p:nvSpPr>
        <p:spPr bwMode="auto">
          <a:xfrm>
            <a:off x="7088188" y="4348164"/>
            <a:ext cx="326231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2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da-DK" sz="1800" dirty="0">
                <a:solidFill>
                  <a:srgbClr val="000000"/>
                </a:solidFill>
                <a:latin typeface="Times New Roman" panose="02020603050405020304" pitchFamily="18" charset="0"/>
                <a:cs typeface="Times New Roman" panose="02020603050405020304" pitchFamily="18" charset="0"/>
              </a:rPr>
              <a:t>“Well, we used it a lot right after a lecture or the like … Then we just sat in the cantina area and got on top of tasks for tomorrow. So it was more like the minor task we sorted there, and then you could book a group room for the next day if necessary.” (Student 3, CDM, Interview)</a:t>
            </a:r>
            <a:endParaRPr lang="da-DK" altLang="da-DK"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2606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EE80-2E1F-4340-BEA0-B07DBFFE362D}"/>
              </a:ext>
            </a:extLst>
          </p:cNvPr>
          <p:cNvSpPr>
            <a:spLocks noGrp="1"/>
          </p:cNvSpPr>
          <p:nvPr>
            <p:ph type="title"/>
          </p:nvPr>
        </p:nvSpPr>
        <p:spPr>
          <a:xfrm>
            <a:off x="587374" y="458583"/>
            <a:ext cx="10132983" cy="1386092"/>
          </a:xfrm>
        </p:spPr>
        <p:txBody>
          <a:bodyPr>
            <a:normAutofit/>
          </a:bodyPr>
          <a:lstStyle/>
          <a:p>
            <a:r>
              <a:rPr lang="en-GB" dirty="0" smtClean="0"/>
              <a:t>Orchestration </a:t>
            </a:r>
            <a:r>
              <a:rPr lang="en-GB" dirty="0"/>
              <a:t>of multiple technologies</a:t>
            </a:r>
            <a:endParaRPr lang="da-DK" dirty="0"/>
          </a:p>
        </p:txBody>
      </p:sp>
      <p:sp>
        <p:nvSpPr>
          <p:cNvPr id="3" name="Content Placeholder 2">
            <a:extLst>
              <a:ext uri="{FF2B5EF4-FFF2-40B4-BE49-F238E27FC236}">
                <a16:creationId xmlns:a16="http://schemas.microsoft.com/office/drawing/2014/main" id="{595B438C-29C2-4899-9E58-830175381410}"/>
              </a:ext>
            </a:extLst>
          </p:cNvPr>
          <p:cNvSpPr>
            <a:spLocks noGrp="1"/>
          </p:cNvSpPr>
          <p:nvPr>
            <p:ph idx="1"/>
          </p:nvPr>
        </p:nvSpPr>
        <p:spPr>
          <a:xfrm>
            <a:off x="587375" y="2063457"/>
            <a:ext cx="7361734" cy="4883323"/>
          </a:xfrm>
        </p:spPr>
        <p:txBody>
          <a:bodyPr>
            <a:normAutofit/>
          </a:bodyPr>
          <a:lstStyle/>
          <a:p>
            <a:r>
              <a:rPr lang="en-US" dirty="0"/>
              <a:t>Digital technologies pervasive but also ‘physical’ and non-digital artefacts - pens, post-its, paper, and blackboards</a:t>
            </a:r>
          </a:p>
          <a:p>
            <a:r>
              <a:rPr lang="en-US" dirty="0"/>
              <a:t>Composite or hybrid uses of technology - transpositions: </a:t>
            </a:r>
          </a:p>
          <a:p>
            <a:pPr lvl="1"/>
            <a:r>
              <a:rPr lang="en-US" dirty="0"/>
              <a:t>digital </a:t>
            </a:r>
            <a:r>
              <a:rPr lang="en-US" dirty="0" err="1"/>
              <a:t>mindmaps</a:t>
            </a:r>
            <a:r>
              <a:rPr lang="en-US" dirty="0"/>
              <a:t> are remade, re-enacted and restructured on post-it notes and paper</a:t>
            </a:r>
          </a:p>
          <a:p>
            <a:pPr lvl="1"/>
            <a:r>
              <a:rPr lang="en-US" dirty="0"/>
              <a:t>overview of tasks in a Google Docs </a:t>
            </a:r>
            <a:r>
              <a:rPr lang="en-US" dirty="0" err="1"/>
              <a:t>reorganised</a:t>
            </a:r>
            <a:r>
              <a:rPr lang="en-US" dirty="0"/>
              <a:t> on blackboard to be re-inscribed in Google Docs. </a:t>
            </a:r>
          </a:p>
          <a:p>
            <a:pPr lvl="1"/>
            <a:r>
              <a:rPr lang="en-US" dirty="0"/>
              <a:t>Pinterest: Photos they “pin” digitally are also printed on paper and hung on wires and notice boards in their studio </a:t>
            </a:r>
          </a:p>
          <a:p>
            <a:pPr lvl="2"/>
            <a:r>
              <a:rPr lang="en-US" dirty="0" err="1"/>
              <a:t>Reorganised</a:t>
            </a:r>
            <a:r>
              <a:rPr lang="en-US" dirty="0"/>
              <a:t> as design ideas </a:t>
            </a:r>
            <a:r>
              <a:rPr lang="en-US" dirty="0" smtClean="0"/>
              <a:t>change</a:t>
            </a:r>
          </a:p>
          <a:p>
            <a:r>
              <a:rPr lang="en-GB" dirty="0"/>
              <a:t>Students orchestrate work and technology in different social constellations: </a:t>
            </a:r>
            <a:endParaRPr lang="en-GB" dirty="0" smtClean="0"/>
          </a:p>
          <a:p>
            <a:pPr lvl="1"/>
            <a:r>
              <a:rPr lang="en-GB" dirty="0" smtClean="0"/>
              <a:t>Individually</a:t>
            </a:r>
            <a:r>
              <a:rPr lang="en-GB" dirty="0"/>
              <a:t>, in smaller groups or whole group - alternate between cooperative and collaborative modes of work</a:t>
            </a:r>
          </a:p>
          <a:p>
            <a:pPr lvl="1"/>
            <a:endParaRPr lang="en-US" dirty="0"/>
          </a:p>
          <a:p>
            <a:endParaRPr lang="da-DK" dirty="0"/>
          </a:p>
        </p:txBody>
      </p:sp>
      <p:pic>
        <p:nvPicPr>
          <p:cNvPr id="4" name="Picture 3">
            <a:extLst>
              <a:ext uri="{FF2B5EF4-FFF2-40B4-BE49-F238E27FC236}">
                <a16:creationId xmlns:a16="http://schemas.microsoft.com/office/drawing/2014/main" id="{EE074281-07A1-465B-8936-93754E17B5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7665" y="2011096"/>
            <a:ext cx="3200016" cy="2119490"/>
          </a:xfrm>
          <a:prstGeom prst="rect">
            <a:avLst/>
          </a:prstGeom>
        </p:spPr>
      </p:pic>
      <p:pic>
        <p:nvPicPr>
          <p:cNvPr id="5" name="Picture 4">
            <a:extLst>
              <a:ext uri="{FF2B5EF4-FFF2-40B4-BE49-F238E27FC236}">
                <a16:creationId xmlns:a16="http://schemas.microsoft.com/office/drawing/2014/main" id="{55E7B051-11F0-4A36-ACAA-C192D3704B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5737" y="3996418"/>
            <a:ext cx="3200016" cy="2119491"/>
          </a:xfrm>
          <a:prstGeom prst="rect">
            <a:avLst/>
          </a:prstGeom>
        </p:spPr>
      </p:pic>
    </p:spTree>
    <p:extLst>
      <p:ext uri="{BB962C8B-B14F-4D97-AF65-F5344CB8AC3E}">
        <p14:creationId xmlns:p14="http://schemas.microsoft.com/office/powerpoint/2010/main" val="453760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5842" name="Title 1"/>
          <p:cNvSpPr>
            <a:spLocks noGrp="1" noChangeArrowheads="1"/>
          </p:cNvSpPr>
          <p:nvPr>
            <p:ph type="title"/>
          </p:nvPr>
        </p:nvSpPr>
        <p:spPr/>
        <p:txBody>
          <a:bodyPr/>
          <a:lstStyle/>
          <a:p>
            <a:r>
              <a:rPr lang="en-GB" altLang="da-DK" smtClean="0"/>
              <a:t>The orchestration of togetherness</a:t>
            </a:r>
            <a:endParaRPr lang="da-DK" altLang="da-DK" smtClean="0"/>
          </a:p>
        </p:txBody>
      </p:sp>
      <p:sp>
        <p:nvSpPr>
          <p:cNvPr id="3" name="Pladsholder til tekst 2"/>
          <p:cNvSpPr>
            <a:spLocks noGrp="1"/>
          </p:cNvSpPr>
          <p:nvPr>
            <p:ph type="body" sz="quarter" idx="12"/>
          </p:nvPr>
        </p:nvSpPr>
        <p:spPr>
          <a:xfrm>
            <a:off x="695933" y="1918557"/>
            <a:ext cx="6570876" cy="4117133"/>
          </a:xfrm>
        </p:spPr>
        <p:txBody>
          <a:bodyPr>
            <a:normAutofit lnSpcReduction="10000"/>
          </a:bodyPr>
          <a:lstStyle/>
          <a:p>
            <a:r>
              <a:rPr lang="en-GB" altLang="da-DK" dirty="0"/>
              <a:t>Students orchestrate work and technology in different social constellations: </a:t>
            </a:r>
            <a:r>
              <a:rPr lang="en-GB" altLang="da-DK" i="1" dirty="0"/>
              <a:t>individually</a:t>
            </a:r>
            <a:r>
              <a:rPr lang="en-GB" altLang="da-DK" dirty="0"/>
              <a:t>, in </a:t>
            </a:r>
            <a:r>
              <a:rPr lang="en-GB" altLang="da-DK" i="1" dirty="0"/>
              <a:t>smaller groups </a:t>
            </a:r>
            <a:r>
              <a:rPr lang="en-GB" altLang="da-DK" dirty="0"/>
              <a:t>or </a:t>
            </a:r>
            <a:r>
              <a:rPr lang="en-GB" altLang="da-DK" i="1" dirty="0"/>
              <a:t>whole group</a:t>
            </a:r>
            <a:r>
              <a:rPr lang="en-GB" altLang="da-DK" dirty="0"/>
              <a:t> - alternate between cooperative and collaborative modes of work</a:t>
            </a:r>
          </a:p>
          <a:p>
            <a:r>
              <a:rPr lang="en-GB" altLang="da-DK" dirty="0"/>
              <a:t>Digital technologies important in coordinating this work – ‘always on’ via FB messenger and using ‘likes’ to indicate ‘read’ or meet in hybrid ways – some co-present others via skype</a:t>
            </a:r>
          </a:p>
          <a:p>
            <a:r>
              <a:rPr lang="en-GB" altLang="da-DK" dirty="0"/>
              <a:t>Groups dependent on each other and maintaining good social relations and presence – particularly challenging when working together apart</a:t>
            </a:r>
          </a:p>
          <a:p>
            <a:r>
              <a:rPr lang="en-GB" altLang="da-DK" dirty="0"/>
              <a:t>Need to negotiate and orchestrate their idea of and preferred ‘constellations of togetherness’</a:t>
            </a:r>
          </a:p>
          <a:p>
            <a:r>
              <a:rPr lang="en-GB" altLang="da-DK" dirty="0"/>
              <a:t>Social processes in complex and composite ‘constellations of togetherness’ are an important part of learning within nomadic groups</a:t>
            </a:r>
          </a:p>
          <a:p>
            <a:r>
              <a:rPr lang="en-GB" altLang="da-DK" dirty="0"/>
              <a:t>Topic for further research – how do they manage the work of maintaining social cohesion and co-presence? </a:t>
            </a:r>
            <a:endParaRPr lang="da-DK" altLang="da-DK" dirty="0"/>
          </a:p>
          <a:p>
            <a:endParaRPr lang="da-DK" dirty="0"/>
          </a:p>
        </p:txBody>
      </p:sp>
      <p:sp>
        <p:nvSpPr>
          <p:cNvPr id="4" name="Pladsholder til tekst 3"/>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1051582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p:txBody>
          <a:bodyPr/>
          <a:lstStyle/>
          <a:p>
            <a:r>
              <a:rPr lang="da-DK" altLang="da-DK" smtClean="0"/>
              <a:t>Key messages</a:t>
            </a:r>
          </a:p>
        </p:txBody>
      </p:sp>
      <p:sp>
        <p:nvSpPr>
          <p:cNvPr id="3" name="Content Placeholder 2">
            <a:extLst>
              <a:ext uri="{FF2B5EF4-FFF2-40B4-BE49-F238E27FC236}">
                <a16:creationId xmlns:a16="http://schemas.microsoft.com/office/drawing/2014/main" id="{F214AB96-A17A-408D-BC74-05B0827363F4}"/>
              </a:ext>
            </a:extLst>
          </p:cNvPr>
          <p:cNvSpPr>
            <a:spLocks noGrp="1"/>
          </p:cNvSpPr>
          <p:nvPr>
            <p:ph idx="1"/>
          </p:nvPr>
        </p:nvSpPr>
        <p:spPr>
          <a:xfrm>
            <a:off x="633909" y="1600200"/>
            <a:ext cx="9576891" cy="4852988"/>
          </a:xfrm>
        </p:spPr>
        <p:txBody>
          <a:bodyPr>
            <a:normAutofit/>
          </a:bodyPr>
          <a:lstStyle/>
          <a:p>
            <a:pPr>
              <a:defRPr/>
            </a:pPr>
            <a:r>
              <a:rPr lang="en-US" dirty="0"/>
              <a:t>Response to need for closer empirical scrutiny of what students ‘actually do’ </a:t>
            </a:r>
          </a:p>
          <a:p>
            <a:pPr>
              <a:defRPr/>
            </a:pPr>
            <a:r>
              <a:rPr lang="en-US" dirty="0"/>
              <a:t>‘</a:t>
            </a:r>
            <a:r>
              <a:rPr lang="en-US" dirty="0" err="1"/>
              <a:t>nomadicity</a:t>
            </a:r>
            <a:r>
              <a:rPr lang="en-US" dirty="0"/>
              <a:t>’ and ‘nomadic work’ useful lenses to understand students’ self-</a:t>
            </a:r>
            <a:r>
              <a:rPr lang="en-US" dirty="0" err="1"/>
              <a:t>organised</a:t>
            </a:r>
            <a:r>
              <a:rPr lang="en-US" dirty="0"/>
              <a:t> collaborative learning across sites</a:t>
            </a:r>
          </a:p>
          <a:p>
            <a:pPr>
              <a:defRPr/>
            </a:pPr>
            <a:r>
              <a:rPr lang="en-GB" dirty="0" smtClean="0"/>
              <a:t>Complex </a:t>
            </a:r>
            <a:r>
              <a:rPr lang="en-GB" dirty="0"/>
              <a:t>entanglements of space, time, activities, and technologies to manage in nomadic collaborative learning groups</a:t>
            </a:r>
          </a:p>
          <a:p>
            <a:pPr lvl="1">
              <a:defRPr/>
            </a:pPr>
            <a:r>
              <a:rPr lang="en-GB" dirty="0"/>
              <a:t>Improvisational dances of which technologies to use, but also in what spaces particular </a:t>
            </a:r>
            <a:r>
              <a:rPr lang="en-GB" dirty="0" smtClean="0"/>
              <a:t>technologies </a:t>
            </a:r>
            <a:r>
              <a:rPr lang="en-GB" dirty="0"/>
              <a:t>and activities are meaningful - often dependent on the processual aspects</a:t>
            </a:r>
          </a:p>
          <a:p>
            <a:pPr>
              <a:defRPr/>
            </a:pPr>
            <a:r>
              <a:rPr lang="en-GB" dirty="0"/>
              <a:t>Fluid boundaries between the 'digital' and 'physical’ and transpositions – distinction superfluous?</a:t>
            </a:r>
          </a:p>
          <a:p>
            <a:pPr lvl="1">
              <a:defRPr/>
            </a:pPr>
            <a:r>
              <a:rPr lang="en-GB" dirty="0"/>
              <a:t>Focus on ‘digital’ might overlook important aspects of practices in nomadic collaborative groups</a:t>
            </a:r>
          </a:p>
          <a:p>
            <a:pPr>
              <a:defRPr/>
            </a:pPr>
            <a:r>
              <a:rPr lang="da-DK" dirty="0"/>
              <a:t>Orchestration of togetherness an important area of future studies – how to manage working together apart</a:t>
            </a:r>
          </a:p>
          <a:p>
            <a:pPr>
              <a:defRPr/>
            </a:pPr>
            <a:r>
              <a:rPr lang="da-DK" dirty="0"/>
              <a:t>Complex work where students – we find – are developing valuable collaborative competencies in managing nomadic collaborative group learning</a:t>
            </a:r>
          </a:p>
        </p:txBody>
      </p:sp>
    </p:spTree>
    <p:extLst>
      <p:ext uri="{BB962C8B-B14F-4D97-AF65-F5344CB8AC3E}">
        <p14:creationId xmlns:p14="http://schemas.microsoft.com/office/powerpoint/2010/main" val="3847521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Pladsholder til slidenummer 2"/>
          <p:cNvSpPr>
            <a:spLocks noGrp="1"/>
          </p:cNvSpPr>
          <p:nvPr>
            <p:ph type="sldNum" sz="quarter" idx="10"/>
          </p:nvPr>
        </p:nvSpPr>
        <p:spPr/>
        <p:txBody>
          <a:bodyPr/>
          <a:lstStyle/>
          <a:p>
            <a:fld id="{D8D877B3-D348-4611-9BDB-C5374591D951}" type="slidenum">
              <a:rPr lang="en-US" smtClean="0"/>
              <a:pPr/>
              <a:t>3</a:t>
            </a:fld>
            <a:endParaRPr lang="en-US" dirty="0" smtClean="0"/>
          </a:p>
        </p:txBody>
      </p:sp>
      <p:sp>
        <p:nvSpPr>
          <p:cNvPr id="4" name="Titel 3"/>
          <p:cNvSpPr>
            <a:spLocks noGrp="1"/>
          </p:cNvSpPr>
          <p:nvPr>
            <p:ph type="title"/>
          </p:nvPr>
        </p:nvSpPr>
        <p:spPr/>
        <p:txBody>
          <a:bodyPr/>
          <a:lstStyle/>
          <a:p>
            <a:r>
              <a:rPr lang="da-DK" dirty="0" smtClean="0"/>
              <a:t>Agenda</a:t>
            </a:r>
            <a:endParaRPr lang="da-DK" dirty="0"/>
          </a:p>
        </p:txBody>
      </p:sp>
      <p:sp>
        <p:nvSpPr>
          <p:cNvPr id="5" name="Pladsholder til tekst 4"/>
          <p:cNvSpPr>
            <a:spLocks noGrp="1"/>
          </p:cNvSpPr>
          <p:nvPr>
            <p:ph type="body" sz="quarter" idx="12"/>
          </p:nvPr>
        </p:nvSpPr>
        <p:spPr/>
        <p:txBody>
          <a:bodyPr>
            <a:normAutofit fontScale="92500" lnSpcReduction="20000"/>
          </a:bodyPr>
          <a:lstStyle/>
          <a:p>
            <a:r>
              <a:rPr lang="da-DK" dirty="0" smtClean="0"/>
              <a:t>A </a:t>
            </a:r>
            <a:r>
              <a:rPr lang="da-DK" dirty="0" err="1" smtClean="0"/>
              <a:t>journey</a:t>
            </a:r>
            <a:r>
              <a:rPr lang="da-DK" dirty="0" smtClean="0"/>
              <a:t> back in time and a look </a:t>
            </a:r>
            <a:r>
              <a:rPr lang="da-DK" dirty="0" err="1" smtClean="0"/>
              <a:t>ahead</a:t>
            </a:r>
            <a:endParaRPr lang="da-DK" dirty="0" smtClean="0"/>
          </a:p>
          <a:p>
            <a:endParaRPr lang="da-DK" dirty="0"/>
          </a:p>
          <a:p>
            <a:r>
              <a:rPr lang="da-DK" dirty="0" smtClean="0"/>
              <a:t>How it </a:t>
            </a:r>
            <a:r>
              <a:rPr lang="da-DK" dirty="0" err="1" smtClean="0"/>
              <a:t>started</a:t>
            </a:r>
            <a:endParaRPr lang="da-DK" dirty="0" smtClean="0"/>
          </a:p>
          <a:p>
            <a:pPr lvl="1"/>
            <a:r>
              <a:rPr lang="da-DK" dirty="0" smtClean="0"/>
              <a:t>DIGHUMLAB</a:t>
            </a:r>
          </a:p>
          <a:p>
            <a:pPr lvl="1"/>
            <a:r>
              <a:rPr lang="da-DK" dirty="0" smtClean="0"/>
              <a:t>PBL </a:t>
            </a:r>
            <a:r>
              <a:rPr lang="da-DK" dirty="0" smtClean="0"/>
              <a:t>research - The Aalborg PBL model</a:t>
            </a:r>
            <a:endParaRPr lang="da-DK" dirty="0" smtClean="0"/>
          </a:p>
          <a:p>
            <a:r>
              <a:rPr lang="da-DK" dirty="0" smtClean="0"/>
              <a:t>How it is </a:t>
            </a:r>
            <a:r>
              <a:rPr lang="da-DK" dirty="0" err="1" smtClean="0"/>
              <a:t>going</a:t>
            </a:r>
            <a:r>
              <a:rPr lang="da-DK" dirty="0" smtClean="0"/>
              <a:t> – </a:t>
            </a:r>
            <a:r>
              <a:rPr lang="da-DK" dirty="0" err="1" smtClean="0"/>
              <a:t>examples</a:t>
            </a:r>
            <a:r>
              <a:rPr lang="da-DK" dirty="0" smtClean="0"/>
              <a:t> of research</a:t>
            </a:r>
            <a:endParaRPr lang="da-DK" dirty="0" smtClean="0"/>
          </a:p>
          <a:p>
            <a:pPr lvl="1"/>
            <a:r>
              <a:rPr lang="da-DK" dirty="0" err="1" smtClean="0"/>
              <a:t>Nomadic</a:t>
            </a:r>
            <a:r>
              <a:rPr lang="da-DK" dirty="0" smtClean="0"/>
              <a:t> Work and Learning</a:t>
            </a:r>
          </a:p>
          <a:p>
            <a:pPr lvl="1"/>
            <a:r>
              <a:rPr lang="da-DK" dirty="0" smtClean="0"/>
              <a:t>Knowledge forms in students’ </a:t>
            </a:r>
            <a:r>
              <a:rPr lang="da-DK" dirty="0" err="1" smtClean="0"/>
              <a:t>work</a:t>
            </a:r>
            <a:endParaRPr lang="da-DK" dirty="0" smtClean="0"/>
          </a:p>
          <a:p>
            <a:pPr lvl="1"/>
            <a:r>
              <a:rPr lang="da-DK" dirty="0" err="1" smtClean="0"/>
              <a:t>Ecotones</a:t>
            </a:r>
            <a:r>
              <a:rPr lang="da-DK" dirty="0" smtClean="0"/>
              <a:t> – a </a:t>
            </a:r>
            <a:r>
              <a:rPr lang="da-DK" dirty="0" err="1" smtClean="0"/>
              <a:t>theoretical</a:t>
            </a:r>
            <a:r>
              <a:rPr lang="da-DK" dirty="0" smtClean="0"/>
              <a:t> </a:t>
            </a:r>
            <a:r>
              <a:rPr lang="da-DK" dirty="0" err="1" smtClean="0"/>
              <a:t>contribution</a:t>
            </a:r>
            <a:r>
              <a:rPr lang="da-DK" dirty="0" smtClean="0"/>
              <a:t> to post-digital science</a:t>
            </a:r>
            <a:endParaRPr lang="da-DK" dirty="0" smtClean="0"/>
          </a:p>
          <a:p>
            <a:r>
              <a:rPr lang="da-DK" dirty="0" err="1" smtClean="0"/>
              <a:t>Where</a:t>
            </a:r>
            <a:r>
              <a:rPr lang="da-DK" dirty="0" smtClean="0"/>
              <a:t> it is </a:t>
            </a:r>
            <a:r>
              <a:rPr lang="da-DK" dirty="0" err="1" smtClean="0"/>
              <a:t>going</a:t>
            </a:r>
            <a:r>
              <a:rPr lang="da-DK" dirty="0" smtClean="0"/>
              <a:t> (</a:t>
            </a:r>
            <a:r>
              <a:rPr lang="da-DK" dirty="0" err="1" smtClean="0"/>
              <a:t>newer</a:t>
            </a:r>
            <a:r>
              <a:rPr lang="da-DK" dirty="0" smtClean="0"/>
              <a:t> </a:t>
            </a:r>
            <a:r>
              <a:rPr lang="da-DK" dirty="0" err="1" smtClean="0"/>
              <a:t>developments</a:t>
            </a:r>
            <a:r>
              <a:rPr lang="da-DK" dirty="0" smtClean="0"/>
              <a:t>)</a:t>
            </a:r>
          </a:p>
          <a:p>
            <a:pPr lvl="1"/>
            <a:r>
              <a:rPr lang="da-DK" dirty="0" err="1" smtClean="0"/>
              <a:t>Connective</a:t>
            </a:r>
            <a:r>
              <a:rPr lang="da-DK" dirty="0" smtClean="0"/>
              <a:t> </a:t>
            </a:r>
            <a:r>
              <a:rPr lang="da-DK" dirty="0" err="1" smtClean="0"/>
              <a:t>etnography</a:t>
            </a:r>
            <a:r>
              <a:rPr lang="da-DK" dirty="0" smtClean="0"/>
              <a:t> – </a:t>
            </a:r>
            <a:r>
              <a:rPr lang="da-DK" dirty="0" err="1" smtClean="0"/>
              <a:t>understanding</a:t>
            </a:r>
            <a:r>
              <a:rPr lang="da-DK" dirty="0" smtClean="0"/>
              <a:t> </a:t>
            </a:r>
            <a:r>
              <a:rPr lang="da-DK" dirty="0" err="1" smtClean="0"/>
              <a:t>hybridity</a:t>
            </a:r>
            <a:endParaRPr lang="da-DK" dirty="0" smtClean="0"/>
          </a:p>
          <a:p>
            <a:pPr lvl="1"/>
            <a:r>
              <a:rPr lang="da-DK" dirty="0" smtClean="0"/>
              <a:t>Big Video: 360 video and VR (ava360vr)</a:t>
            </a:r>
          </a:p>
          <a:p>
            <a:pPr lvl="2"/>
            <a:r>
              <a:rPr lang="da-DK" dirty="0">
                <a:hlinkClick r:id="rId2"/>
              </a:rPr>
              <a:t>https://dighumlab.org/case-ava360vr</a:t>
            </a:r>
            <a:r>
              <a:rPr lang="da-DK" dirty="0" smtClean="0">
                <a:hlinkClick r:id="rId2"/>
              </a:rPr>
              <a:t>/</a:t>
            </a:r>
            <a:r>
              <a:rPr lang="da-DK" dirty="0" smtClean="0"/>
              <a:t> </a:t>
            </a:r>
            <a:endParaRPr lang="da-DK" dirty="0"/>
          </a:p>
        </p:txBody>
      </p:sp>
    </p:spTree>
    <p:extLst>
      <p:ext uri="{BB962C8B-B14F-4D97-AF65-F5344CB8AC3E}">
        <p14:creationId xmlns:p14="http://schemas.microsoft.com/office/powerpoint/2010/main" val="10489352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billede 9"/>
          <p:cNvSpPr>
            <a:spLocks noGrp="1"/>
          </p:cNvSpPr>
          <p:nvPr>
            <p:ph type="pic" sz="quarter" idx="11"/>
          </p:nvPr>
        </p:nvSpPr>
        <p:spPr/>
      </p:sp>
      <p:sp>
        <p:nvSpPr>
          <p:cNvPr id="9" name="Titel 8"/>
          <p:cNvSpPr>
            <a:spLocks noGrp="1"/>
          </p:cNvSpPr>
          <p:nvPr>
            <p:ph type="title"/>
          </p:nvPr>
        </p:nvSpPr>
        <p:spPr/>
        <p:txBody>
          <a:bodyPr/>
          <a:lstStyle/>
          <a:p>
            <a:r>
              <a:rPr lang="da-DK" dirty="0" err="1" smtClean="0"/>
              <a:t>Questions</a:t>
            </a:r>
            <a:r>
              <a:rPr lang="da-DK" dirty="0" smtClean="0"/>
              <a:t> or </a:t>
            </a:r>
            <a:r>
              <a:rPr lang="da-DK" dirty="0" err="1" smtClean="0"/>
              <a:t>comments</a:t>
            </a:r>
            <a:r>
              <a:rPr lang="da-DK" dirty="0" smtClean="0"/>
              <a:t>?</a:t>
            </a:r>
            <a:endParaRPr lang="da-DK" dirty="0"/>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30</a:t>
            </a:fld>
            <a:endParaRPr lang="en-US" dirty="0" smtClean="0"/>
          </a:p>
        </p:txBody>
      </p:sp>
    </p:spTree>
    <p:extLst>
      <p:ext uri="{BB962C8B-B14F-4D97-AF65-F5344CB8AC3E}">
        <p14:creationId xmlns:p14="http://schemas.microsoft.com/office/powerpoint/2010/main" val="39196959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Titel 2"/>
          <p:cNvSpPr>
            <a:spLocks noGrp="1"/>
          </p:cNvSpPr>
          <p:nvPr>
            <p:ph type="title"/>
          </p:nvPr>
        </p:nvSpPr>
        <p:spPr>
          <a:xfrm>
            <a:off x="2441575" y="2676493"/>
            <a:ext cx="7341129" cy="1547698"/>
          </a:xfrm>
        </p:spPr>
        <p:txBody>
          <a:bodyPr/>
          <a:lstStyle/>
          <a:p>
            <a:r>
              <a:rPr lang="en-US" dirty="0"/>
              <a:t>Knowledge forms in students’ collaborative work: PBL as a design for transfer</a:t>
            </a:r>
            <a:endParaRPr lang="da-DK" dirty="0"/>
          </a:p>
        </p:txBody>
      </p:sp>
    </p:spTree>
    <p:extLst>
      <p:ext uri="{BB962C8B-B14F-4D97-AF65-F5344CB8AC3E}">
        <p14:creationId xmlns:p14="http://schemas.microsoft.com/office/powerpoint/2010/main" val="15123686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87374" y="370290"/>
            <a:ext cx="10595069" cy="1474385"/>
          </a:xfrm>
        </p:spPr>
        <p:txBody>
          <a:bodyPr/>
          <a:lstStyle/>
          <a:p>
            <a:r>
              <a:rPr lang="en-US" b="0" dirty="0"/>
              <a:t>Knowledge forms in students’ collaborative </a:t>
            </a:r>
            <a:r>
              <a:rPr lang="en-US" b="0" dirty="0" smtClean="0"/>
              <a:t>work - </a:t>
            </a:r>
            <a:r>
              <a:rPr lang="da-DK" b="0" dirty="0" smtClean="0"/>
              <a:t>PBL </a:t>
            </a:r>
            <a:r>
              <a:rPr lang="da-DK" b="0" dirty="0"/>
              <a:t>as a design for transfer</a:t>
            </a:r>
            <a:endParaRPr lang="da-DK" dirty="0"/>
          </a:p>
        </p:txBody>
      </p:sp>
      <p:sp>
        <p:nvSpPr>
          <p:cNvPr id="6" name="Pladsholder til tekst 5"/>
          <p:cNvSpPr>
            <a:spLocks noGrp="1"/>
          </p:cNvSpPr>
          <p:nvPr>
            <p:ph type="body" sz="quarter" idx="12"/>
          </p:nvPr>
        </p:nvSpPr>
        <p:spPr/>
        <p:txBody>
          <a:bodyPr/>
          <a:lstStyle/>
          <a:p>
            <a:r>
              <a:rPr lang="da-DK" dirty="0" err="1" smtClean="0"/>
              <a:t>Chapter</a:t>
            </a:r>
            <a:r>
              <a:rPr lang="da-DK" dirty="0" smtClean="0"/>
              <a:t>: </a:t>
            </a:r>
            <a:r>
              <a:rPr lang="en-US" dirty="0" err="1" smtClean="0"/>
              <a:t>Analyse</a:t>
            </a:r>
            <a:r>
              <a:rPr lang="en-US" dirty="0" smtClean="0"/>
              <a:t> video </a:t>
            </a:r>
            <a:r>
              <a:rPr lang="en-US" dirty="0"/>
              <a:t>data from a long-term, collaborative problem-based project </a:t>
            </a:r>
            <a:r>
              <a:rPr lang="en-US" dirty="0" smtClean="0"/>
              <a:t>work conducted </a:t>
            </a:r>
            <a:r>
              <a:rPr lang="en-US" dirty="0"/>
              <a:t>by a group of Architecture and Design (A&amp;D) students within the frame of the Aalborg PBL model</a:t>
            </a:r>
            <a:r>
              <a:rPr lang="en-US" dirty="0" smtClean="0"/>
              <a:t>.</a:t>
            </a:r>
          </a:p>
          <a:p>
            <a:pPr lvl="1"/>
            <a:r>
              <a:rPr lang="en-US" dirty="0" smtClean="0"/>
              <a:t>Selected brief video clips from students’ preparation for a Review Session (particular format)</a:t>
            </a:r>
          </a:p>
          <a:p>
            <a:r>
              <a:rPr lang="en-US" dirty="0" smtClean="0"/>
              <a:t>Main purposes: </a:t>
            </a:r>
          </a:p>
          <a:p>
            <a:pPr lvl="1"/>
            <a:r>
              <a:rPr lang="da-DK" dirty="0" smtClean="0"/>
              <a:t>To understand the </a:t>
            </a:r>
            <a:r>
              <a:rPr lang="en-US" dirty="0" smtClean="0"/>
              <a:t>close </a:t>
            </a:r>
            <a:r>
              <a:rPr lang="en-US" dirty="0"/>
              <a:t>connections between talk, </a:t>
            </a:r>
            <a:r>
              <a:rPr lang="en-US" dirty="0" smtClean="0"/>
              <a:t>bodily-material interaction </a:t>
            </a:r>
            <a:r>
              <a:rPr lang="en-US" dirty="0"/>
              <a:t>and artefacts in students’ </a:t>
            </a:r>
            <a:r>
              <a:rPr lang="en-US" dirty="0" smtClean="0"/>
              <a:t>interactions and </a:t>
            </a:r>
            <a:r>
              <a:rPr lang="en-US" dirty="0" err="1" smtClean="0"/>
              <a:t>emphasise</a:t>
            </a:r>
            <a:r>
              <a:rPr lang="en-US" dirty="0" smtClean="0"/>
              <a:t> importance </a:t>
            </a:r>
            <a:r>
              <a:rPr lang="en-US" dirty="0"/>
              <a:t>of the material </a:t>
            </a:r>
            <a:r>
              <a:rPr lang="en-US" dirty="0" smtClean="0"/>
              <a:t>surroundings</a:t>
            </a:r>
          </a:p>
          <a:p>
            <a:pPr lvl="1"/>
            <a:r>
              <a:rPr lang="en-US" dirty="0" smtClean="0"/>
              <a:t>To </a:t>
            </a:r>
            <a:r>
              <a:rPr lang="en-US" dirty="0" err="1"/>
              <a:t>analyse</a:t>
            </a:r>
            <a:r>
              <a:rPr lang="en-US" dirty="0"/>
              <a:t> and understand </a:t>
            </a:r>
            <a:r>
              <a:rPr lang="en-US" dirty="0" smtClean="0"/>
              <a:t>the different </a:t>
            </a:r>
            <a:r>
              <a:rPr lang="en-US" i="1" dirty="0"/>
              <a:t>knowledge forms</a:t>
            </a:r>
            <a:r>
              <a:rPr lang="en-US" dirty="0"/>
              <a:t> embedded and emerging in these </a:t>
            </a:r>
            <a:r>
              <a:rPr lang="en-US" dirty="0" smtClean="0"/>
              <a:t>interactions</a:t>
            </a:r>
          </a:p>
          <a:p>
            <a:pPr lvl="1"/>
            <a:r>
              <a:rPr lang="en-US" dirty="0" smtClean="0"/>
              <a:t>To </a:t>
            </a:r>
            <a:r>
              <a:rPr lang="en-US" dirty="0" err="1"/>
              <a:t>analyse</a:t>
            </a:r>
            <a:r>
              <a:rPr lang="en-US" dirty="0"/>
              <a:t> and discuss </a:t>
            </a:r>
            <a:r>
              <a:rPr lang="en-US" dirty="0" smtClean="0"/>
              <a:t>the connections </a:t>
            </a:r>
            <a:r>
              <a:rPr lang="en-US" dirty="0"/>
              <a:t>between the overarching pedagogy (Aalborg PBL model), the “epistemic design game” of </a:t>
            </a:r>
            <a:r>
              <a:rPr lang="en-US" dirty="0" smtClean="0"/>
              <a:t>the formal/informal </a:t>
            </a:r>
            <a:r>
              <a:rPr lang="en-US" dirty="0"/>
              <a:t>review sessions and the embodied interaction</a:t>
            </a:r>
            <a:endParaRPr lang="da-DK" dirty="0"/>
          </a:p>
        </p:txBody>
      </p:sp>
      <p:sp>
        <p:nvSpPr>
          <p:cNvPr id="2" name="Rektangel 1"/>
          <p:cNvSpPr/>
          <p:nvPr/>
        </p:nvSpPr>
        <p:spPr>
          <a:xfrm>
            <a:off x="158945" y="6057342"/>
            <a:ext cx="5153550" cy="707886"/>
          </a:xfrm>
          <a:prstGeom prst="rect">
            <a:avLst/>
          </a:prstGeom>
        </p:spPr>
        <p:txBody>
          <a:bodyPr wrap="square">
            <a:spAutoFit/>
          </a:bodyPr>
          <a:lstStyle/>
          <a:p>
            <a:r>
              <a:rPr lang="da-DK" sz="1000" dirty="0"/>
              <a:t>Ryberg, T., Davidsen, J. G., &amp; Bernhard, J. (2019). Knowledge forms in students’ </a:t>
            </a:r>
            <a:r>
              <a:rPr lang="da-DK" sz="1000" dirty="0" err="1"/>
              <a:t>collaborative</a:t>
            </a:r>
            <a:r>
              <a:rPr lang="da-DK" sz="1000" dirty="0"/>
              <a:t> </a:t>
            </a:r>
            <a:r>
              <a:rPr lang="da-DK" sz="1000" dirty="0" err="1"/>
              <a:t>work</a:t>
            </a:r>
            <a:r>
              <a:rPr lang="da-DK" sz="1000" dirty="0"/>
              <a:t>: PBL as a design for transfer. In N. B. Dohn, S. Børsen Hansen, &amp; J. J. Hansen (Eds.), </a:t>
            </a:r>
            <a:r>
              <a:rPr lang="da-DK" sz="1000" i="1" dirty="0" err="1"/>
              <a:t>Designing</a:t>
            </a:r>
            <a:r>
              <a:rPr lang="da-DK" sz="1000" i="1" dirty="0"/>
              <a:t> for </a:t>
            </a:r>
            <a:r>
              <a:rPr lang="da-DK" sz="1000" i="1" dirty="0" err="1"/>
              <a:t>Situated</a:t>
            </a:r>
            <a:r>
              <a:rPr lang="da-DK" sz="1000" i="1" dirty="0"/>
              <a:t> Knowledge Transformation</a:t>
            </a:r>
            <a:r>
              <a:rPr lang="da-DK" sz="1000" dirty="0"/>
              <a:t> (</a:t>
            </a:r>
            <a:r>
              <a:rPr lang="da-DK" sz="1000" dirty="0" err="1"/>
              <a:t>pp</a:t>
            </a:r>
            <a:r>
              <a:rPr lang="da-DK" sz="1000" dirty="0"/>
              <a:t>. 127–144). </a:t>
            </a:r>
            <a:r>
              <a:rPr lang="da-DK" sz="1000" dirty="0" err="1"/>
              <a:t>Routledge</a:t>
            </a:r>
            <a:r>
              <a:rPr lang="da-DK" sz="1000" dirty="0"/>
              <a:t>. </a:t>
            </a:r>
            <a:r>
              <a:rPr lang="da-DK" sz="1000" dirty="0">
                <a:hlinkClick r:id="rId2"/>
              </a:rPr>
              <a:t>https://doi.org/10.4324/9780429275692-8</a:t>
            </a:r>
            <a:endParaRPr lang="da-DK" sz="1000" dirty="0">
              <a:effectLst/>
            </a:endParaRPr>
          </a:p>
        </p:txBody>
      </p:sp>
      <p:sp>
        <p:nvSpPr>
          <p:cNvPr id="3" name="Rektangel 1"/>
          <p:cNvSpPr/>
          <p:nvPr/>
        </p:nvSpPr>
        <p:spPr>
          <a:xfrm>
            <a:off x="158945" y="6057342"/>
            <a:ext cx="5153550" cy="707886"/>
          </a:xfrm>
          <a:prstGeom prst="rect">
            <a:avLst/>
          </a:prstGeom>
        </p:spPr>
        <p:txBody>
          <a:bodyPr wrap="square">
            <a:spAutoFit/>
          </a:bodyPr>
          <a:lstStyle/>
          <a:p>
            <a:r>
              <a:rPr lang="da-DK" sz="1000" dirty="0"/>
              <a:t>Ryberg, T., Davidsen, J. G., &amp; Bernhard, J. (2019). Knowledge forms in students’ </a:t>
            </a:r>
            <a:r>
              <a:rPr lang="da-DK" sz="1000" dirty="0" err="1"/>
              <a:t>collaborative</a:t>
            </a:r>
            <a:r>
              <a:rPr lang="da-DK" sz="1000" dirty="0"/>
              <a:t> </a:t>
            </a:r>
            <a:r>
              <a:rPr lang="da-DK" sz="1000" dirty="0" err="1"/>
              <a:t>work</a:t>
            </a:r>
            <a:r>
              <a:rPr lang="da-DK" sz="1000" dirty="0"/>
              <a:t>: PBL as a design for transfer. In N. B. Dohn, S. Børsen Hansen, &amp; J. J. Hansen (Eds.), </a:t>
            </a:r>
            <a:r>
              <a:rPr lang="da-DK" sz="1000" i="1" dirty="0" err="1"/>
              <a:t>Designing</a:t>
            </a:r>
            <a:r>
              <a:rPr lang="da-DK" sz="1000" i="1" dirty="0"/>
              <a:t> for </a:t>
            </a:r>
            <a:r>
              <a:rPr lang="da-DK" sz="1000" i="1" dirty="0" err="1"/>
              <a:t>Situated</a:t>
            </a:r>
            <a:r>
              <a:rPr lang="da-DK" sz="1000" i="1" dirty="0"/>
              <a:t> Knowledge Transformation</a:t>
            </a:r>
            <a:r>
              <a:rPr lang="da-DK" sz="1000" dirty="0"/>
              <a:t> (</a:t>
            </a:r>
            <a:r>
              <a:rPr lang="da-DK" sz="1000" dirty="0" err="1"/>
              <a:t>pp</a:t>
            </a:r>
            <a:r>
              <a:rPr lang="da-DK" sz="1000" dirty="0"/>
              <a:t>. 127–144). </a:t>
            </a:r>
            <a:r>
              <a:rPr lang="da-DK" sz="1000" dirty="0" err="1"/>
              <a:t>Routledge</a:t>
            </a:r>
            <a:r>
              <a:rPr lang="da-DK" sz="1000" dirty="0"/>
              <a:t>. </a:t>
            </a:r>
            <a:r>
              <a:rPr lang="da-DK" sz="1000" dirty="0">
                <a:hlinkClick r:id="rId2"/>
              </a:rPr>
              <a:t>https://doi.org/10.4324/9780429275692-8</a:t>
            </a:r>
            <a:endParaRPr lang="da-DK" sz="1000" dirty="0">
              <a:effectLst/>
            </a:endParaRPr>
          </a:p>
        </p:txBody>
      </p:sp>
    </p:spTree>
    <p:extLst>
      <p:ext uri="{BB962C8B-B14F-4D97-AF65-F5344CB8AC3E}">
        <p14:creationId xmlns:p14="http://schemas.microsoft.com/office/powerpoint/2010/main" val="1632451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33</a:t>
            </a:fld>
            <a:endParaRPr lang="en-US" dirty="0" smtClean="0"/>
          </a:p>
        </p:txBody>
      </p:sp>
      <p:sp>
        <p:nvSpPr>
          <p:cNvPr id="3" name="Titel 2"/>
          <p:cNvSpPr>
            <a:spLocks noGrp="1"/>
          </p:cNvSpPr>
          <p:nvPr>
            <p:ph type="title"/>
          </p:nvPr>
        </p:nvSpPr>
        <p:spPr/>
        <p:txBody>
          <a:bodyPr/>
          <a:lstStyle/>
          <a:p>
            <a:r>
              <a:rPr lang="da-DK" dirty="0" err="1"/>
              <a:t>Exploring</a:t>
            </a:r>
            <a:r>
              <a:rPr lang="da-DK" dirty="0"/>
              <a:t> </a:t>
            </a:r>
            <a:r>
              <a:rPr lang="da-DK" dirty="0" err="1"/>
              <a:t>two</a:t>
            </a:r>
            <a:r>
              <a:rPr lang="da-DK" dirty="0"/>
              <a:t> </a:t>
            </a:r>
            <a:r>
              <a:rPr lang="da-DK" dirty="0" err="1"/>
              <a:t>analytic</a:t>
            </a:r>
            <a:r>
              <a:rPr lang="da-DK" dirty="0"/>
              <a:t> </a:t>
            </a:r>
            <a:r>
              <a:rPr lang="da-DK" dirty="0" err="1"/>
              <a:t>themes</a:t>
            </a:r>
            <a:r>
              <a:rPr lang="da-DK" dirty="0"/>
              <a:t>:</a:t>
            </a:r>
            <a:br>
              <a:rPr lang="da-DK" dirty="0"/>
            </a:br>
            <a:endParaRPr lang="da-DK" dirty="0"/>
          </a:p>
        </p:txBody>
      </p:sp>
      <p:sp>
        <p:nvSpPr>
          <p:cNvPr id="4" name="Pladsholder til tekst 3"/>
          <p:cNvSpPr>
            <a:spLocks noGrp="1"/>
          </p:cNvSpPr>
          <p:nvPr>
            <p:ph type="body" sz="quarter" idx="12"/>
          </p:nvPr>
        </p:nvSpPr>
        <p:spPr/>
        <p:txBody>
          <a:bodyPr/>
          <a:lstStyle/>
          <a:p>
            <a:r>
              <a:rPr lang="en-US" dirty="0" smtClean="0"/>
              <a:t>“</a:t>
            </a:r>
            <a:r>
              <a:rPr lang="en-US" i="1" dirty="0"/>
              <a:t>Embodiment – the intimacy of talk, gestures and artefacts</a:t>
            </a:r>
            <a:r>
              <a:rPr lang="en-US" dirty="0"/>
              <a:t>” and </a:t>
            </a:r>
            <a:endParaRPr lang="en-US" dirty="0" smtClean="0"/>
          </a:p>
          <a:p>
            <a:pPr lvl="1"/>
            <a:r>
              <a:rPr lang="en-US" dirty="0" smtClean="0"/>
              <a:t>How </a:t>
            </a:r>
            <a:r>
              <a:rPr lang="en-US" dirty="0"/>
              <a:t>the bodily-material handling of a </a:t>
            </a:r>
            <a:r>
              <a:rPr lang="en-US" dirty="0" err="1"/>
              <a:t>styrofoam</a:t>
            </a:r>
            <a:r>
              <a:rPr lang="en-US" dirty="0"/>
              <a:t> model can be viewed as an example of “practical knowledge” that transgresses a merely “communicative” or “illustrative” purpose.</a:t>
            </a:r>
            <a:endParaRPr lang="da-DK" dirty="0"/>
          </a:p>
          <a:p>
            <a:r>
              <a:rPr lang="en-US" i="1" dirty="0" smtClean="0"/>
              <a:t>“The </a:t>
            </a:r>
            <a:r>
              <a:rPr lang="en-US" i="1" dirty="0"/>
              <a:t>material</a:t>
            </a:r>
            <a:r>
              <a:rPr lang="en-US" i="1" dirty="0" smtClean="0"/>
              <a:t>, collective </a:t>
            </a:r>
            <a:r>
              <a:rPr lang="en-US" i="1" dirty="0"/>
              <a:t>history of the group and the production of shared artefacts and practices</a:t>
            </a:r>
            <a:r>
              <a:rPr lang="en-US" dirty="0"/>
              <a:t>”. </a:t>
            </a:r>
            <a:endParaRPr lang="en-US" dirty="0" smtClean="0"/>
          </a:p>
          <a:p>
            <a:pPr lvl="1"/>
            <a:r>
              <a:rPr lang="en-US" dirty="0" err="1" smtClean="0"/>
              <a:t>Analysing</a:t>
            </a:r>
            <a:r>
              <a:rPr lang="en-US" dirty="0" smtClean="0"/>
              <a:t> the </a:t>
            </a:r>
            <a:r>
              <a:rPr lang="en-US" dirty="0"/>
              <a:t>physical surroundings the students </a:t>
            </a:r>
            <a:r>
              <a:rPr lang="en-US" dirty="0" smtClean="0"/>
              <a:t>work in </a:t>
            </a:r>
            <a:r>
              <a:rPr lang="en-US" dirty="0"/>
              <a:t>and we argue that the students develop “experiential knowledge” as patterns of practice for </a:t>
            </a:r>
            <a:r>
              <a:rPr lang="en-US" dirty="0" err="1"/>
              <a:t>organising</a:t>
            </a:r>
            <a:r>
              <a:rPr lang="en-US" dirty="0"/>
              <a:t> </a:t>
            </a:r>
            <a:r>
              <a:rPr lang="en-US" dirty="0" smtClean="0"/>
              <a:t>their work</a:t>
            </a:r>
            <a:r>
              <a:rPr lang="en-US" dirty="0"/>
              <a:t>, </a:t>
            </a:r>
            <a:r>
              <a:rPr lang="en-US" dirty="0" err="1"/>
              <a:t>organising</a:t>
            </a:r>
            <a:r>
              <a:rPr lang="en-US" dirty="0"/>
              <a:t> the studio and working with </a:t>
            </a:r>
            <a:r>
              <a:rPr lang="en-US" dirty="0" smtClean="0"/>
              <a:t>models</a:t>
            </a:r>
          </a:p>
          <a:p>
            <a:r>
              <a:rPr lang="en-US" dirty="0" smtClean="0"/>
              <a:t>With particular interest in the pedagogical framework of the “Aalborg PBL model” within which the students’ activities are situated (specific discussion of levels of contexts can be found in chapter)</a:t>
            </a:r>
          </a:p>
        </p:txBody>
      </p:sp>
    </p:spTree>
    <p:extLst>
      <p:ext uri="{BB962C8B-B14F-4D97-AF65-F5344CB8AC3E}">
        <p14:creationId xmlns:p14="http://schemas.microsoft.com/office/powerpoint/2010/main" val="29109752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billede 4"/>
          <p:cNvSpPr>
            <a:spLocks noGrp="1"/>
          </p:cNvSpPr>
          <p:nvPr>
            <p:ph type="pic" sz="quarter" idx="11"/>
          </p:nvPr>
        </p:nvSpPr>
        <p:spPr/>
      </p:sp>
      <p:sp>
        <p:nvSpPr>
          <p:cNvPr id="3" name="Titel 2"/>
          <p:cNvSpPr>
            <a:spLocks noGrp="1"/>
          </p:cNvSpPr>
          <p:nvPr>
            <p:ph type="title"/>
          </p:nvPr>
        </p:nvSpPr>
        <p:spPr/>
        <p:txBody>
          <a:bodyPr/>
          <a:lstStyle/>
          <a:p>
            <a:r>
              <a:rPr lang="da-DK" dirty="0" smtClean="0"/>
              <a:t>Knowledge forms</a:t>
            </a:r>
            <a:endParaRPr lang="da-DK" dirty="0"/>
          </a:p>
        </p:txBody>
      </p:sp>
      <p:sp>
        <p:nvSpPr>
          <p:cNvPr id="4" name="Pladsholder til tekst 3"/>
          <p:cNvSpPr>
            <a:spLocks noGrp="1"/>
          </p:cNvSpPr>
          <p:nvPr>
            <p:ph type="body" sz="quarter" idx="12"/>
          </p:nvPr>
        </p:nvSpPr>
        <p:spPr>
          <a:xfrm>
            <a:off x="766762" y="1458552"/>
            <a:ext cx="6466047" cy="4498601"/>
          </a:xfrm>
        </p:spPr>
        <p:txBody>
          <a:bodyPr>
            <a:normAutofit fontScale="92500" lnSpcReduction="10000"/>
          </a:bodyPr>
          <a:lstStyle/>
          <a:p>
            <a:pPr lvl="0"/>
            <a:r>
              <a:rPr lang="en-GB" dirty="0"/>
              <a:t>Propositional </a:t>
            </a:r>
            <a:r>
              <a:rPr lang="en-GB" dirty="0" smtClean="0"/>
              <a:t>knowledge </a:t>
            </a:r>
          </a:p>
          <a:p>
            <a:pPr lvl="1"/>
            <a:r>
              <a:rPr lang="en-GB" dirty="0" smtClean="0"/>
              <a:t>“</a:t>
            </a:r>
            <a:r>
              <a:rPr lang="en-US" dirty="0"/>
              <a:t>knowledge expressing a true proposition, i.e. a true and suitably qualified statement about the world</a:t>
            </a:r>
            <a:r>
              <a:rPr lang="en-GB" dirty="0" smtClean="0"/>
              <a:t>”</a:t>
            </a:r>
            <a:endParaRPr lang="da-DK" dirty="0"/>
          </a:p>
          <a:p>
            <a:pPr lvl="0"/>
            <a:r>
              <a:rPr lang="en-GB" dirty="0"/>
              <a:t>Procedurally realized </a:t>
            </a:r>
            <a:r>
              <a:rPr lang="en-GB" dirty="0" smtClean="0"/>
              <a:t>routines</a:t>
            </a:r>
          </a:p>
          <a:p>
            <a:pPr lvl="1"/>
            <a:r>
              <a:rPr lang="en-US" i="1" dirty="0" smtClean="0"/>
              <a:t>“</a:t>
            </a:r>
            <a:r>
              <a:rPr lang="en-US" dirty="0" smtClean="0"/>
              <a:t>relative </a:t>
            </a:r>
            <a:r>
              <a:rPr lang="en-US" dirty="0"/>
              <a:t>clearly definable action sequences which lead to specifiable, predictable results. Walking, riding a </a:t>
            </a:r>
            <a:r>
              <a:rPr lang="en-US" dirty="0" smtClean="0"/>
              <a:t>bike” </a:t>
            </a:r>
            <a:endParaRPr lang="da-DK" dirty="0"/>
          </a:p>
          <a:p>
            <a:pPr lvl="0"/>
            <a:r>
              <a:rPr lang="en-GB" dirty="0"/>
              <a:t>Practical </a:t>
            </a:r>
            <a:r>
              <a:rPr lang="en-GB" dirty="0" smtClean="0"/>
              <a:t>knowledge</a:t>
            </a:r>
          </a:p>
          <a:p>
            <a:pPr lvl="1"/>
            <a:r>
              <a:rPr lang="en-US" dirty="0" smtClean="0"/>
              <a:t>“also </a:t>
            </a:r>
            <a:r>
              <a:rPr lang="en-US" dirty="0"/>
              <a:t>called skill </a:t>
            </a:r>
            <a:r>
              <a:rPr lang="en-US" dirty="0" smtClean="0"/>
              <a:t>or </a:t>
            </a:r>
            <a:r>
              <a:rPr lang="en-US" dirty="0"/>
              <a:t>‘know how</a:t>
            </a:r>
            <a:r>
              <a:rPr lang="en-US" dirty="0" smtClean="0"/>
              <a:t>’, is </a:t>
            </a:r>
            <a:r>
              <a:rPr lang="en-US" dirty="0"/>
              <a:t>the skillful mastering of action within a </a:t>
            </a:r>
            <a:r>
              <a:rPr lang="en-US" dirty="0" smtClean="0"/>
              <a:t>domain”</a:t>
            </a:r>
            <a:endParaRPr lang="da-DK" dirty="0"/>
          </a:p>
          <a:p>
            <a:pPr lvl="0"/>
            <a:r>
              <a:rPr lang="en-GB" dirty="0"/>
              <a:t>Experiential </a:t>
            </a:r>
            <a:r>
              <a:rPr lang="en-GB" dirty="0" smtClean="0"/>
              <a:t>knowledge</a:t>
            </a:r>
          </a:p>
          <a:p>
            <a:pPr lvl="1"/>
            <a:r>
              <a:rPr lang="en-US" dirty="0" smtClean="0"/>
              <a:t>“‘</a:t>
            </a:r>
            <a:r>
              <a:rPr lang="en-US" dirty="0"/>
              <a:t>know of’, ’knowledge by acquaintance’ </a:t>
            </a:r>
            <a:r>
              <a:rPr lang="en-US" dirty="0" smtClean="0"/>
              <a:t>or </a:t>
            </a:r>
            <a:r>
              <a:rPr lang="en-US" dirty="0"/>
              <a:t>‘knowledge of familiarity’ </a:t>
            </a:r>
            <a:r>
              <a:rPr lang="en-US" dirty="0" smtClean="0"/>
              <a:t>-  </a:t>
            </a:r>
            <a:r>
              <a:rPr lang="en-US" dirty="0"/>
              <a:t>the grasp of a phenomenon that comes from having experienced it </a:t>
            </a:r>
            <a:r>
              <a:rPr lang="en-US" dirty="0" smtClean="0"/>
              <a:t>directly […] </a:t>
            </a:r>
            <a:r>
              <a:rPr lang="en-US" dirty="0"/>
              <a:t>examples are knowing what a certain color (</a:t>
            </a:r>
            <a:r>
              <a:rPr lang="en-US" i="1" dirty="0"/>
              <a:t>e.g.</a:t>
            </a:r>
            <a:r>
              <a:rPr lang="en-US" dirty="0"/>
              <a:t> mauve) looks like; what a certain instrument (</a:t>
            </a:r>
            <a:r>
              <a:rPr lang="en-US" i="1" dirty="0"/>
              <a:t>e.g.</a:t>
            </a:r>
            <a:r>
              <a:rPr lang="en-US" dirty="0"/>
              <a:t> the clarinet) sounds </a:t>
            </a:r>
            <a:r>
              <a:rPr lang="en-US" dirty="0" smtClean="0"/>
              <a:t>like”</a:t>
            </a:r>
            <a:endParaRPr lang="da-DK" dirty="0"/>
          </a:p>
          <a:p>
            <a:pPr lvl="0"/>
            <a:r>
              <a:rPr lang="en-GB" dirty="0"/>
              <a:t>Episodic </a:t>
            </a:r>
            <a:r>
              <a:rPr lang="en-GB" dirty="0" smtClean="0"/>
              <a:t>knowledge</a:t>
            </a:r>
          </a:p>
          <a:p>
            <a:pPr lvl="1"/>
            <a:r>
              <a:rPr lang="en-US" dirty="0" smtClean="0"/>
              <a:t>“the </a:t>
            </a:r>
            <a:r>
              <a:rPr lang="en-US" dirty="0"/>
              <a:t>remembrance of a specific incident or event as one (believes one) experienced it at the time of its happening, most often with vivid </a:t>
            </a:r>
            <a:r>
              <a:rPr lang="en-US" dirty="0" smtClean="0"/>
              <a:t>details”</a:t>
            </a:r>
            <a:endParaRPr lang="da-DK" dirty="0"/>
          </a:p>
          <a:p>
            <a:endParaRPr lang="da-DK" dirty="0"/>
          </a:p>
        </p:txBody>
      </p:sp>
      <p:sp>
        <p:nvSpPr>
          <p:cNvPr id="6" name="Pladsholder til tekst 5"/>
          <p:cNvSpPr>
            <a:spLocks noGrp="1"/>
          </p:cNvSpPr>
          <p:nvPr>
            <p:ph type="body" sz="quarter" idx="13"/>
          </p:nvPr>
        </p:nvSpPr>
        <p:spPr/>
        <p:txBody>
          <a:bodyPr/>
          <a:lstStyle/>
          <a:p>
            <a:endParaRPr lang="da-DK"/>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34</a:t>
            </a:fld>
            <a:endParaRPr lang="en-US" dirty="0" smtClean="0"/>
          </a:p>
        </p:txBody>
      </p:sp>
      <p:pic>
        <p:nvPicPr>
          <p:cNvPr id="8" name="Billede 7"/>
          <p:cNvPicPr>
            <a:picLocks noChangeAspect="1"/>
          </p:cNvPicPr>
          <p:nvPr/>
        </p:nvPicPr>
        <p:blipFill>
          <a:blip r:embed="rId2"/>
          <a:stretch>
            <a:fillRect/>
          </a:stretch>
        </p:blipFill>
        <p:spPr>
          <a:xfrm>
            <a:off x="8419971" y="400137"/>
            <a:ext cx="2790825" cy="3914775"/>
          </a:xfrm>
          <a:prstGeom prst="rect">
            <a:avLst/>
          </a:prstGeom>
        </p:spPr>
      </p:pic>
      <p:sp>
        <p:nvSpPr>
          <p:cNvPr id="9" name="Rektangel 8"/>
          <p:cNvSpPr/>
          <p:nvPr/>
        </p:nvSpPr>
        <p:spPr>
          <a:xfrm>
            <a:off x="7642514" y="4570793"/>
            <a:ext cx="4345737" cy="707886"/>
          </a:xfrm>
          <a:prstGeom prst="rect">
            <a:avLst/>
          </a:prstGeom>
        </p:spPr>
        <p:txBody>
          <a:bodyPr wrap="square">
            <a:spAutoFit/>
          </a:bodyPr>
          <a:lstStyle/>
          <a:p>
            <a:r>
              <a:rPr lang="da-DK" sz="1000" dirty="0">
                <a:hlinkClick r:id="rId3"/>
              </a:rPr>
              <a:t>https://</a:t>
            </a:r>
            <a:r>
              <a:rPr lang="da-DK" sz="1000" dirty="0" smtClean="0">
                <a:hlinkClick r:id="rId3"/>
              </a:rPr>
              <a:t>www.taylorfrancis.com/books/edit/10.4324/9780429275692/designing-situated-knowledge-transformation-nina-bonderup-dohn-stig-b%C3%B8rsen-hansen-jens-j%C3%B8rgen-hansen?refId=82a32d80-4b04-41f8-8500-fe48031886d9</a:t>
            </a:r>
            <a:r>
              <a:rPr lang="da-DK" sz="1000" dirty="0" smtClean="0"/>
              <a:t> </a:t>
            </a:r>
            <a:endParaRPr lang="da-DK" sz="1000" dirty="0"/>
          </a:p>
        </p:txBody>
      </p:sp>
    </p:spTree>
    <p:extLst>
      <p:ext uri="{BB962C8B-B14F-4D97-AF65-F5344CB8AC3E}">
        <p14:creationId xmlns:p14="http://schemas.microsoft.com/office/powerpoint/2010/main" val="1081896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14338" name="Title 1"/>
          <p:cNvSpPr>
            <a:spLocks noGrp="1" noChangeArrowheads="1"/>
          </p:cNvSpPr>
          <p:nvPr>
            <p:ph type="title"/>
          </p:nvPr>
        </p:nvSpPr>
        <p:spPr/>
        <p:txBody>
          <a:bodyPr/>
          <a:lstStyle/>
          <a:p>
            <a:r>
              <a:rPr lang="da-DK" altLang="da-DK" dirty="0" smtClean="0"/>
              <a:t>More </a:t>
            </a:r>
            <a:r>
              <a:rPr lang="da-DK" altLang="da-DK" dirty="0" err="1" smtClean="0"/>
              <a:t>specific</a:t>
            </a:r>
            <a:r>
              <a:rPr lang="da-DK" altLang="da-DK" dirty="0" smtClean="0"/>
              <a:t> </a:t>
            </a:r>
            <a:r>
              <a:rPr lang="da-DK" altLang="da-DK" dirty="0" err="1" smtClean="0"/>
              <a:t>context</a:t>
            </a:r>
            <a:r>
              <a:rPr lang="da-DK" altLang="da-DK" dirty="0" smtClean="0"/>
              <a:t> of data</a:t>
            </a:r>
          </a:p>
        </p:txBody>
      </p:sp>
      <p:sp>
        <p:nvSpPr>
          <p:cNvPr id="3" name="Pladsholder til tekst 2"/>
          <p:cNvSpPr>
            <a:spLocks noGrp="1"/>
          </p:cNvSpPr>
          <p:nvPr>
            <p:ph type="body" sz="quarter" idx="12"/>
          </p:nvPr>
        </p:nvSpPr>
        <p:spPr>
          <a:xfrm>
            <a:off x="766762" y="1834410"/>
            <a:ext cx="6542827" cy="4122743"/>
          </a:xfrm>
        </p:spPr>
        <p:txBody>
          <a:bodyPr>
            <a:normAutofit fontScale="92500" lnSpcReduction="20000"/>
          </a:bodyPr>
          <a:lstStyle/>
          <a:p>
            <a:pPr>
              <a:defRPr/>
            </a:pPr>
            <a:r>
              <a:rPr lang="da-DK" altLang="da-DK" sz="1800" dirty="0" err="1"/>
              <a:t>Six</a:t>
            </a:r>
            <a:r>
              <a:rPr lang="da-DK" altLang="da-DK" sz="1800" dirty="0"/>
              <a:t> students from Architecture and Design 5. semester (2015)</a:t>
            </a:r>
          </a:p>
          <a:p>
            <a:pPr>
              <a:defRPr/>
            </a:pPr>
            <a:r>
              <a:rPr lang="da-DK" altLang="da-DK" sz="1800" dirty="0" err="1"/>
              <a:t>Designing</a:t>
            </a:r>
            <a:r>
              <a:rPr lang="da-DK" altLang="da-DK" sz="1800" dirty="0"/>
              <a:t> a ‘real </a:t>
            </a:r>
            <a:r>
              <a:rPr lang="da-DK" altLang="da-DK" sz="1800" dirty="0" err="1"/>
              <a:t>office</a:t>
            </a:r>
            <a:r>
              <a:rPr lang="da-DK" altLang="da-DK" sz="1800" dirty="0"/>
              <a:t> </a:t>
            </a:r>
            <a:r>
              <a:rPr lang="da-DK" altLang="da-DK" sz="1800" dirty="0" err="1"/>
              <a:t>building</a:t>
            </a:r>
            <a:r>
              <a:rPr lang="da-DK" altLang="da-DK" sz="1800" dirty="0"/>
              <a:t>’ (</a:t>
            </a:r>
            <a:r>
              <a:rPr lang="da-DK" altLang="da-DK" sz="1800" dirty="0" err="1"/>
              <a:t>school</a:t>
            </a:r>
            <a:r>
              <a:rPr lang="da-DK" altLang="da-DK" sz="1800" dirty="0"/>
              <a:t> </a:t>
            </a:r>
            <a:r>
              <a:rPr lang="da-DK" altLang="da-DK" sz="1800" dirty="0" err="1"/>
              <a:t>world</a:t>
            </a:r>
            <a:r>
              <a:rPr lang="da-DK" altLang="da-DK" sz="1800" dirty="0"/>
              <a:t> </a:t>
            </a:r>
            <a:r>
              <a:rPr lang="da-DK" altLang="da-DK" sz="1800" dirty="0">
                <a:sym typeface="Wingdings" panose="05000000000000000000" pitchFamily="2" charset="2"/>
              </a:rPr>
              <a:t></a:t>
            </a:r>
            <a:r>
              <a:rPr lang="da-DK" altLang="da-DK" sz="1800" dirty="0"/>
              <a:t> </a:t>
            </a:r>
            <a:r>
              <a:rPr lang="da-DK" altLang="da-DK" sz="1800" dirty="0" err="1"/>
              <a:t>engineering</a:t>
            </a:r>
            <a:r>
              <a:rPr lang="da-DK" altLang="da-DK" sz="1800" dirty="0"/>
              <a:t> / </a:t>
            </a:r>
            <a:r>
              <a:rPr lang="da-DK" altLang="da-DK" sz="1800" dirty="0" err="1"/>
              <a:t>arch</a:t>
            </a:r>
            <a:r>
              <a:rPr lang="da-DK" altLang="da-DK" sz="1800" dirty="0"/>
              <a:t> </a:t>
            </a:r>
            <a:r>
              <a:rPr lang="da-DK" altLang="da-DK" sz="1800" dirty="0" err="1"/>
              <a:t>world</a:t>
            </a:r>
            <a:r>
              <a:rPr lang="da-DK" altLang="da-DK" sz="1800" dirty="0"/>
              <a:t>) – </a:t>
            </a:r>
            <a:r>
              <a:rPr lang="da-DK" altLang="da-DK" sz="1800" dirty="0" err="1"/>
              <a:t>theory</a:t>
            </a:r>
            <a:r>
              <a:rPr lang="da-DK" altLang="da-DK" sz="1800" dirty="0"/>
              <a:t> </a:t>
            </a:r>
            <a:r>
              <a:rPr lang="da-DK" altLang="da-DK" sz="1800" dirty="0" err="1"/>
              <a:t>through</a:t>
            </a:r>
            <a:r>
              <a:rPr lang="da-DK" altLang="da-DK" sz="1800" dirty="0"/>
              <a:t> </a:t>
            </a:r>
            <a:r>
              <a:rPr lang="da-DK" altLang="da-DK" sz="1800" dirty="0" err="1"/>
              <a:t>practice</a:t>
            </a:r>
            <a:endParaRPr lang="da-DK" altLang="da-DK" sz="1800" dirty="0"/>
          </a:p>
          <a:p>
            <a:pPr>
              <a:defRPr/>
            </a:pPr>
            <a:r>
              <a:rPr lang="da-DK" altLang="da-DK" sz="1800" dirty="0" err="1"/>
              <a:t>Six</a:t>
            </a:r>
            <a:r>
              <a:rPr lang="da-DK" altLang="da-DK" sz="1800" dirty="0"/>
              <a:t> </a:t>
            </a:r>
            <a:r>
              <a:rPr lang="da-DK" altLang="da-DK" sz="1800" dirty="0" err="1"/>
              <a:t>weeks</a:t>
            </a:r>
            <a:r>
              <a:rPr lang="da-DK" altLang="da-DK" sz="1800" dirty="0"/>
              <a:t> </a:t>
            </a:r>
            <a:r>
              <a:rPr lang="da-DK" altLang="da-DK" sz="1800" dirty="0" err="1"/>
              <a:t>project</a:t>
            </a:r>
            <a:r>
              <a:rPr lang="da-DK" altLang="da-DK" sz="1800" dirty="0"/>
              <a:t> (</a:t>
            </a:r>
            <a:r>
              <a:rPr lang="da-DK" altLang="da-DK" sz="1800" dirty="0" err="1"/>
              <a:t>unlike</a:t>
            </a:r>
            <a:r>
              <a:rPr lang="da-DK" altLang="da-DK" sz="1800" dirty="0"/>
              <a:t> </a:t>
            </a:r>
            <a:r>
              <a:rPr lang="da-DK" altLang="da-DK" sz="1800" dirty="0" err="1"/>
              <a:t>regular</a:t>
            </a:r>
            <a:r>
              <a:rPr lang="da-DK" altLang="da-DK" sz="1800" dirty="0"/>
              <a:t> semester </a:t>
            </a:r>
            <a:r>
              <a:rPr lang="da-DK" altLang="da-DK" sz="1800" dirty="0" err="1"/>
              <a:t>project</a:t>
            </a:r>
            <a:r>
              <a:rPr lang="da-DK" altLang="da-DK" sz="1800" dirty="0"/>
              <a:t>) – </a:t>
            </a:r>
            <a:r>
              <a:rPr lang="da-DK" altLang="da-DK" sz="1800" dirty="0" err="1"/>
              <a:t>after</a:t>
            </a:r>
            <a:r>
              <a:rPr lang="da-DK" altLang="da-DK" sz="1800" dirty="0"/>
              <a:t> 2 </a:t>
            </a:r>
            <a:r>
              <a:rPr lang="da-DK" altLang="da-DK" sz="1800" dirty="0" err="1"/>
              <a:t>weeks</a:t>
            </a:r>
            <a:r>
              <a:rPr lang="da-DK" altLang="da-DK" sz="1800" dirty="0"/>
              <a:t> a </a:t>
            </a:r>
            <a:r>
              <a:rPr lang="da-DK" altLang="da-DK" sz="1800" dirty="0" err="1"/>
              <a:t>review</a:t>
            </a:r>
            <a:r>
              <a:rPr lang="da-DK" altLang="da-DK" sz="1800" dirty="0"/>
              <a:t> session / status seminar</a:t>
            </a:r>
          </a:p>
          <a:p>
            <a:pPr lvl="1">
              <a:defRPr/>
            </a:pPr>
            <a:r>
              <a:rPr lang="da-DK" altLang="da-DK" sz="1600" dirty="0"/>
              <a:t>Two </a:t>
            </a:r>
            <a:r>
              <a:rPr lang="da-DK" altLang="da-DK" sz="1600" dirty="0" err="1"/>
              <a:t>days</a:t>
            </a:r>
            <a:r>
              <a:rPr lang="da-DK" altLang="da-DK" sz="1600" dirty="0"/>
              <a:t> </a:t>
            </a:r>
            <a:r>
              <a:rPr lang="da-DK" altLang="da-DK" sz="1600" dirty="0" err="1"/>
              <a:t>before</a:t>
            </a:r>
            <a:r>
              <a:rPr lang="da-DK" altLang="da-DK" sz="1600" dirty="0"/>
              <a:t> seminar </a:t>
            </a:r>
            <a:r>
              <a:rPr lang="da-DK" altLang="da-DK" sz="1600" dirty="0" err="1"/>
              <a:t>they</a:t>
            </a:r>
            <a:r>
              <a:rPr lang="da-DK" altLang="da-DK" sz="1600" dirty="0"/>
              <a:t> start </a:t>
            </a:r>
            <a:r>
              <a:rPr lang="da-DK" altLang="da-DK" sz="1600" dirty="0" err="1"/>
              <a:t>planning</a:t>
            </a:r>
            <a:r>
              <a:rPr lang="da-DK" altLang="da-DK" sz="1600" dirty="0"/>
              <a:t> for </a:t>
            </a:r>
            <a:r>
              <a:rPr lang="da-DK" altLang="da-DK" sz="1600" dirty="0" err="1"/>
              <a:t>presenting</a:t>
            </a:r>
            <a:r>
              <a:rPr lang="da-DK" altLang="da-DK" sz="1600" dirty="0"/>
              <a:t> </a:t>
            </a:r>
            <a:r>
              <a:rPr lang="da-DK" altLang="da-DK" sz="1600" dirty="0" err="1"/>
              <a:t>concept</a:t>
            </a:r>
            <a:r>
              <a:rPr lang="da-DK" altLang="da-DK" sz="1600" dirty="0"/>
              <a:t> at seminar</a:t>
            </a:r>
          </a:p>
          <a:p>
            <a:pPr lvl="1">
              <a:defRPr/>
            </a:pPr>
            <a:r>
              <a:rPr lang="da-DK" altLang="da-DK" sz="1600" dirty="0"/>
              <a:t>Group is </a:t>
            </a:r>
            <a:r>
              <a:rPr lang="da-DK" altLang="da-DK" sz="1600" dirty="0" err="1"/>
              <a:t>preparing</a:t>
            </a:r>
            <a:r>
              <a:rPr lang="da-DK" altLang="da-DK" sz="1600" dirty="0"/>
              <a:t> for a status seminar / </a:t>
            </a:r>
            <a:r>
              <a:rPr lang="da-DK" altLang="da-DK" sz="1600" dirty="0" err="1"/>
              <a:t>review</a:t>
            </a:r>
            <a:r>
              <a:rPr lang="da-DK" altLang="da-DK" sz="1600" dirty="0"/>
              <a:t> session </a:t>
            </a:r>
            <a:r>
              <a:rPr lang="da-DK" altLang="da-DK" sz="1600" dirty="0" err="1"/>
              <a:t>next</a:t>
            </a:r>
            <a:r>
              <a:rPr lang="da-DK" altLang="da-DK" sz="1600" dirty="0"/>
              <a:t> </a:t>
            </a:r>
            <a:r>
              <a:rPr lang="da-DK" altLang="da-DK" sz="1600" dirty="0" err="1"/>
              <a:t>day</a:t>
            </a:r>
            <a:r>
              <a:rPr lang="da-DK" altLang="da-DK" sz="1600" dirty="0"/>
              <a:t> </a:t>
            </a:r>
            <a:r>
              <a:rPr lang="da-DK" altLang="da-DK" sz="1600" dirty="0" err="1"/>
              <a:t>where</a:t>
            </a:r>
            <a:r>
              <a:rPr lang="da-DK" altLang="da-DK" sz="1600" dirty="0"/>
              <a:t> </a:t>
            </a:r>
            <a:r>
              <a:rPr lang="da-DK" altLang="da-DK" sz="1600" dirty="0" err="1"/>
              <a:t>they</a:t>
            </a:r>
            <a:r>
              <a:rPr lang="da-DK" altLang="da-DK" sz="1600" dirty="0"/>
              <a:t> </a:t>
            </a:r>
            <a:r>
              <a:rPr lang="da-DK" altLang="da-DK" sz="1600" dirty="0" err="1"/>
              <a:t>are</a:t>
            </a:r>
            <a:r>
              <a:rPr lang="da-DK" altLang="da-DK" sz="1600" dirty="0"/>
              <a:t> to present </a:t>
            </a:r>
            <a:r>
              <a:rPr lang="da-DK" altLang="da-DK" sz="1600" dirty="0" err="1"/>
              <a:t>their</a:t>
            </a:r>
            <a:r>
              <a:rPr lang="da-DK" altLang="da-DK" sz="1600" dirty="0"/>
              <a:t> </a:t>
            </a:r>
            <a:r>
              <a:rPr lang="da-DK" altLang="da-DK" sz="1600" dirty="0" err="1"/>
              <a:t>concept</a:t>
            </a:r>
            <a:r>
              <a:rPr lang="da-DK" altLang="da-DK" sz="1600" dirty="0"/>
              <a:t>(s)</a:t>
            </a:r>
          </a:p>
          <a:p>
            <a:pPr lvl="1">
              <a:defRPr/>
            </a:pPr>
            <a:r>
              <a:rPr lang="da-DK" altLang="da-DK" sz="1600" dirty="0" err="1"/>
              <a:t>They</a:t>
            </a:r>
            <a:r>
              <a:rPr lang="da-DK" altLang="da-DK" sz="1600" dirty="0"/>
              <a:t> have </a:t>
            </a:r>
            <a:r>
              <a:rPr lang="da-DK" altLang="da-DK" sz="1600" dirty="0" err="1"/>
              <a:t>worked</a:t>
            </a:r>
            <a:r>
              <a:rPr lang="da-DK" altLang="da-DK" sz="1600" dirty="0"/>
              <a:t> in </a:t>
            </a:r>
            <a:r>
              <a:rPr lang="da-DK" altLang="da-DK" sz="1600" dirty="0" err="1"/>
              <a:t>subgroups</a:t>
            </a:r>
            <a:r>
              <a:rPr lang="da-DK" altLang="da-DK" sz="1600" dirty="0"/>
              <a:t> of </a:t>
            </a:r>
            <a:r>
              <a:rPr lang="da-DK" altLang="da-DK" sz="1600" dirty="0" err="1"/>
              <a:t>two</a:t>
            </a:r>
            <a:endParaRPr lang="da-DK" altLang="da-DK" sz="1600" dirty="0"/>
          </a:p>
          <a:p>
            <a:pPr lvl="1">
              <a:defRPr/>
            </a:pPr>
            <a:r>
              <a:rPr lang="da-DK" altLang="da-DK" sz="1600" dirty="0"/>
              <a:t>Now sub-</a:t>
            </a:r>
            <a:r>
              <a:rPr lang="da-DK" altLang="da-DK" sz="1600" dirty="0" err="1"/>
              <a:t>groups</a:t>
            </a:r>
            <a:r>
              <a:rPr lang="da-DK" altLang="da-DK" sz="1600" dirty="0"/>
              <a:t> present to </a:t>
            </a:r>
            <a:r>
              <a:rPr lang="da-DK" altLang="da-DK" sz="1600" dirty="0" err="1"/>
              <a:t>each</a:t>
            </a:r>
            <a:r>
              <a:rPr lang="da-DK" altLang="da-DK" sz="1600" dirty="0"/>
              <a:t> </a:t>
            </a:r>
            <a:r>
              <a:rPr lang="da-DK" altLang="da-DK" sz="1600" dirty="0" err="1"/>
              <a:t>other</a:t>
            </a:r>
            <a:endParaRPr lang="da-DK" altLang="da-DK" sz="1600" dirty="0"/>
          </a:p>
          <a:p>
            <a:pPr lvl="2">
              <a:defRPr/>
            </a:pPr>
            <a:r>
              <a:rPr lang="da-DK" altLang="da-DK" sz="1400" dirty="0" err="1"/>
              <a:t>their</a:t>
            </a:r>
            <a:r>
              <a:rPr lang="da-DK" altLang="da-DK" sz="1400" dirty="0"/>
              <a:t> </a:t>
            </a:r>
            <a:r>
              <a:rPr lang="da-DK" altLang="da-DK" sz="1400" dirty="0" err="1"/>
              <a:t>concept</a:t>
            </a:r>
            <a:r>
              <a:rPr lang="da-DK" altLang="da-DK" sz="1400" dirty="0"/>
              <a:t> (with </a:t>
            </a:r>
            <a:r>
              <a:rPr lang="da-DK" altLang="da-DK" sz="1400" dirty="0" err="1"/>
              <a:t>drafts</a:t>
            </a:r>
            <a:r>
              <a:rPr lang="da-DK" altLang="da-DK" sz="1400" dirty="0"/>
              <a:t>– digital &amp; analog) is </a:t>
            </a:r>
            <a:r>
              <a:rPr lang="da-DK" altLang="da-DK" sz="1400" dirty="0" err="1"/>
              <a:t>presented</a:t>
            </a:r>
            <a:r>
              <a:rPr lang="da-DK" altLang="da-DK" sz="1400" dirty="0"/>
              <a:t> to the </a:t>
            </a:r>
            <a:r>
              <a:rPr lang="da-DK" altLang="da-DK" sz="1400" dirty="0" err="1"/>
              <a:t>other</a:t>
            </a:r>
            <a:r>
              <a:rPr lang="da-DK" altLang="da-DK" sz="1400" dirty="0"/>
              <a:t> team </a:t>
            </a:r>
            <a:r>
              <a:rPr lang="da-DK" altLang="da-DK" sz="1400" dirty="0" err="1"/>
              <a:t>members</a:t>
            </a:r>
            <a:endParaRPr lang="da-DK" altLang="da-DK" sz="1400" dirty="0"/>
          </a:p>
          <a:p>
            <a:pPr lvl="1">
              <a:defRPr/>
            </a:pPr>
            <a:r>
              <a:rPr lang="da-DK" altLang="da-DK" sz="1600" dirty="0"/>
              <a:t>The </a:t>
            </a:r>
            <a:r>
              <a:rPr lang="da-DK" altLang="da-DK" sz="1600" dirty="0" err="1"/>
              <a:t>other</a:t>
            </a:r>
            <a:r>
              <a:rPr lang="da-DK" altLang="da-DK" sz="1600" dirty="0"/>
              <a:t> </a:t>
            </a:r>
            <a:r>
              <a:rPr lang="da-DK" altLang="da-DK" sz="1600" dirty="0" err="1"/>
              <a:t>members</a:t>
            </a:r>
            <a:r>
              <a:rPr lang="da-DK" altLang="da-DK" sz="1600" dirty="0"/>
              <a:t> provide feedback and </a:t>
            </a:r>
            <a:r>
              <a:rPr lang="da-DK" altLang="da-DK" sz="1600" dirty="0" err="1"/>
              <a:t>critique</a:t>
            </a:r>
            <a:endParaRPr lang="da-DK" altLang="da-DK" sz="1600" dirty="0"/>
          </a:p>
          <a:p>
            <a:pPr lvl="2">
              <a:defRPr/>
            </a:pPr>
            <a:r>
              <a:rPr lang="da-DK" altLang="da-DK" sz="1400" dirty="0" err="1"/>
              <a:t>Own</a:t>
            </a:r>
            <a:r>
              <a:rPr lang="da-DK" altLang="da-DK" sz="1400" dirty="0"/>
              <a:t> </a:t>
            </a:r>
            <a:r>
              <a:rPr lang="da-DK" altLang="da-DK" sz="1400" dirty="0" err="1"/>
              <a:t>concepts</a:t>
            </a:r>
            <a:r>
              <a:rPr lang="da-DK" altLang="da-DK" sz="1400" dirty="0"/>
              <a:t> and former </a:t>
            </a:r>
            <a:r>
              <a:rPr lang="da-DK" altLang="da-DK" sz="1400" dirty="0" err="1"/>
              <a:t>ideas</a:t>
            </a:r>
            <a:r>
              <a:rPr lang="da-DK" altLang="da-DK" sz="1400" dirty="0"/>
              <a:t> </a:t>
            </a:r>
            <a:r>
              <a:rPr lang="da-DK" altLang="da-DK" sz="1400" dirty="0" err="1"/>
              <a:t>are</a:t>
            </a:r>
            <a:r>
              <a:rPr lang="da-DK" altLang="da-DK" sz="1400" dirty="0"/>
              <a:t> </a:t>
            </a:r>
            <a:r>
              <a:rPr lang="da-DK" altLang="da-DK" sz="1400" dirty="0" err="1"/>
              <a:t>brought</a:t>
            </a:r>
            <a:r>
              <a:rPr lang="da-DK" altLang="da-DK" sz="1400" dirty="0"/>
              <a:t> </a:t>
            </a:r>
            <a:r>
              <a:rPr lang="da-DK" altLang="da-DK" sz="1400" dirty="0" err="1"/>
              <a:t>into</a:t>
            </a:r>
            <a:r>
              <a:rPr lang="da-DK" altLang="da-DK" sz="1400" dirty="0"/>
              <a:t> </a:t>
            </a:r>
            <a:r>
              <a:rPr lang="da-DK" altLang="da-DK" sz="1400" dirty="0" err="1"/>
              <a:t>play</a:t>
            </a:r>
            <a:endParaRPr lang="da-DK" altLang="da-DK" sz="1400" dirty="0"/>
          </a:p>
          <a:p>
            <a:endParaRPr lang="da-DK" dirty="0"/>
          </a:p>
        </p:txBody>
      </p:sp>
      <p:sp>
        <p:nvSpPr>
          <p:cNvPr id="4" name="Pladsholder til tekst 3"/>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599475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billede 4"/>
          <p:cNvSpPr>
            <a:spLocks noGrp="1"/>
          </p:cNvSpPr>
          <p:nvPr>
            <p:ph type="pic" sz="quarter" idx="11"/>
          </p:nvPr>
        </p:nvSpPr>
        <p:spPr/>
      </p:sp>
      <p:sp>
        <p:nvSpPr>
          <p:cNvPr id="3" name="Titel 2"/>
          <p:cNvSpPr>
            <a:spLocks noGrp="1"/>
          </p:cNvSpPr>
          <p:nvPr>
            <p:ph type="title"/>
          </p:nvPr>
        </p:nvSpPr>
        <p:spPr>
          <a:xfrm>
            <a:off x="587374" y="359273"/>
            <a:ext cx="6708907" cy="1621619"/>
          </a:xfrm>
        </p:spPr>
        <p:txBody>
          <a:bodyPr/>
          <a:lstStyle/>
          <a:p>
            <a:r>
              <a:rPr lang="da-DK" dirty="0" err="1" smtClean="0"/>
              <a:t>Epistemic</a:t>
            </a:r>
            <a:r>
              <a:rPr lang="da-DK" dirty="0" smtClean="0"/>
              <a:t> </a:t>
            </a:r>
            <a:r>
              <a:rPr lang="da-DK" dirty="0" err="1" smtClean="0"/>
              <a:t>practice</a:t>
            </a:r>
            <a:r>
              <a:rPr lang="da-DK" dirty="0" smtClean="0"/>
              <a:t> – </a:t>
            </a:r>
            <a:r>
              <a:rPr lang="da-DK" dirty="0" err="1" smtClean="0"/>
              <a:t>epistemic</a:t>
            </a:r>
            <a:r>
              <a:rPr lang="da-DK" dirty="0" smtClean="0"/>
              <a:t> design games</a:t>
            </a:r>
            <a:endParaRPr lang="da-DK" dirty="0"/>
          </a:p>
        </p:txBody>
      </p:sp>
      <p:sp>
        <p:nvSpPr>
          <p:cNvPr id="4" name="Pladsholder til tekst 3"/>
          <p:cNvSpPr>
            <a:spLocks noGrp="1"/>
          </p:cNvSpPr>
          <p:nvPr>
            <p:ph type="body" sz="quarter" idx="12"/>
          </p:nvPr>
        </p:nvSpPr>
        <p:spPr/>
        <p:txBody>
          <a:bodyPr/>
          <a:lstStyle/>
          <a:p>
            <a:r>
              <a:rPr lang="da-DK" dirty="0" smtClean="0"/>
              <a:t>A </a:t>
            </a:r>
            <a:r>
              <a:rPr lang="da-DK" dirty="0" err="1" smtClean="0"/>
              <a:t>Babushka</a:t>
            </a:r>
            <a:r>
              <a:rPr lang="da-DK" dirty="0" smtClean="0"/>
              <a:t> </a:t>
            </a:r>
            <a:r>
              <a:rPr lang="da-DK" dirty="0" err="1" smtClean="0"/>
              <a:t>doll</a:t>
            </a:r>
            <a:r>
              <a:rPr lang="da-DK" dirty="0" smtClean="0"/>
              <a:t> of </a:t>
            </a:r>
            <a:r>
              <a:rPr lang="da-DK" dirty="0" err="1" smtClean="0"/>
              <a:t>Epistemic</a:t>
            </a:r>
            <a:r>
              <a:rPr lang="da-DK" dirty="0" smtClean="0"/>
              <a:t> </a:t>
            </a:r>
            <a:r>
              <a:rPr lang="da-DK" dirty="0" err="1" smtClean="0"/>
              <a:t>practices</a:t>
            </a:r>
            <a:r>
              <a:rPr lang="da-DK" dirty="0" smtClean="0"/>
              <a:t> and </a:t>
            </a:r>
            <a:r>
              <a:rPr lang="da-DK" dirty="0" err="1" smtClean="0"/>
              <a:t>epistemic</a:t>
            </a:r>
            <a:r>
              <a:rPr lang="da-DK" dirty="0" smtClean="0"/>
              <a:t> design games</a:t>
            </a:r>
          </a:p>
          <a:p>
            <a:r>
              <a:rPr lang="da-DK" dirty="0" smtClean="0"/>
              <a:t>Students </a:t>
            </a:r>
            <a:r>
              <a:rPr lang="da-DK" dirty="0" err="1" smtClean="0"/>
              <a:t>working</a:t>
            </a:r>
            <a:r>
              <a:rPr lang="da-DK" dirty="0" smtClean="0"/>
              <a:t> as ‘</a:t>
            </a:r>
            <a:r>
              <a:rPr lang="da-DK" dirty="0" err="1" smtClean="0"/>
              <a:t>Archictectural</a:t>
            </a:r>
            <a:r>
              <a:rPr lang="da-DK" dirty="0" smtClean="0"/>
              <a:t> </a:t>
            </a:r>
            <a:r>
              <a:rPr lang="da-DK" dirty="0" err="1" smtClean="0"/>
              <a:t>engineers</a:t>
            </a:r>
            <a:r>
              <a:rPr lang="da-DK" dirty="0" smtClean="0"/>
              <a:t>’ for a </a:t>
            </a:r>
            <a:r>
              <a:rPr lang="da-DK" dirty="0" err="1" smtClean="0"/>
              <a:t>client</a:t>
            </a:r>
            <a:r>
              <a:rPr lang="da-DK" dirty="0" smtClean="0"/>
              <a:t> – put in teams – real-</a:t>
            </a:r>
            <a:r>
              <a:rPr lang="da-DK" dirty="0" err="1" smtClean="0"/>
              <a:t>world</a:t>
            </a:r>
            <a:r>
              <a:rPr lang="da-DK" dirty="0" smtClean="0"/>
              <a:t> problem and design</a:t>
            </a:r>
          </a:p>
          <a:p>
            <a:r>
              <a:rPr lang="da-DK" dirty="0" smtClean="0"/>
              <a:t>Have </a:t>
            </a:r>
            <a:r>
              <a:rPr lang="da-DK" dirty="0" err="1" smtClean="0"/>
              <a:t>their</a:t>
            </a:r>
            <a:r>
              <a:rPr lang="da-DK" dirty="0" smtClean="0"/>
              <a:t> </a:t>
            </a:r>
            <a:r>
              <a:rPr lang="da-DK" dirty="0" err="1" smtClean="0"/>
              <a:t>own</a:t>
            </a:r>
            <a:r>
              <a:rPr lang="da-DK" dirty="0" smtClean="0"/>
              <a:t> </a:t>
            </a:r>
            <a:r>
              <a:rPr lang="da-DK" dirty="0" err="1" smtClean="0"/>
              <a:t>studio</a:t>
            </a:r>
            <a:r>
              <a:rPr lang="da-DK" dirty="0" smtClean="0"/>
              <a:t> </a:t>
            </a:r>
            <a:r>
              <a:rPr lang="da-DK" dirty="0" smtClean="0">
                <a:sym typeface="Wingdings" panose="05000000000000000000" pitchFamily="2" charset="2"/>
              </a:rPr>
              <a:t></a:t>
            </a:r>
          </a:p>
          <a:p>
            <a:r>
              <a:rPr lang="da-DK" dirty="0" err="1" smtClean="0">
                <a:sym typeface="Wingdings" panose="05000000000000000000" pitchFamily="2" charset="2"/>
              </a:rPr>
              <a:t>Review</a:t>
            </a:r>
            <a:r>
              <a:rPr lang="da-DK" dirty="0" smtClean="0">
                <a:sym typeface="Wingdings" panose="05000000000000000000" pitchFamily="2" charset="2"/>
              </a:rPr>
              <a:t> sessions an </a:t>
            </a:r>
            <a:r>
              <a:rPr lang="da-DK" dirty="0" err="1" smtClean="0">
                <a:sym typeface="Wingdings" panose="05000000000000000000" pitchFamily="2" charset="2"/>
              </a:rPr>
              <a:t>important</a:t>
            </a:r>
            <a:r>
              <a:rPr lang="da-DK" dirty="0" smtClean="0">
                <a:sym typeface="Wingdings" panose="05000000000000000000" pitchFamily="2" charset="2"/>
              </a:rPr>
              <a:t> professional </a:t>
            </a:r>
            <a:r>
              <a:rPr lang="da-DK" dirty="0" err="1" smtClean="0">
                <a:sym typeface="Wingdings" panose="05000000000000000000" pitchFamily="2" charset="2"/>
              </a:rPr>
              <a:t>practice</a:t>
            </a:r>
            <a:r>
              <a:rPr lang="da-DK" dirty="0" smtClean="0">
                <a:sym typeface="Wingdings" panose="05000000000000000000" pitchFamily="2" charset="2"/>
              </a:rPr>
              <a:t> – </a:t>
            </a:r>
            <a:r>
              <a:rPr lang="da-DK" dirty="0" err="1" smtClean="0">
                <a:sym typeface="Wingdings" panose="05000000000000000000" pitchFamily="2" charset="2"/>
              </a:rPr>
              <a:t>incorporated</a:t>
            </a:r>
            <a:r>
              <a:rPr lang="da-DK" dirty="0" smtClean="0">
                <a:sym typeface="Wingdings" panose="05000000000000000000" pitchFamily="2" charset="2"/>
              </a:rPr>
              <a:t> </a:t>
            </a:r>
            <a:r>
              <a:rPr lang="da-DK" dirty="0" err="1" smtClean="0">
                <a:sym typeface="Wingdings" panose="05000000000000000000" pitchFamily="2" charset="2"/>
              </a:rPr>
              <a:t>into</a:t>
            </a:r>
            <a:r>
              <a:rPr lang="da-DK" dirty="0" smtClean="0">
                <a:sym typeface="Wingdings" panose="05000000000000000000" pitchFamily="2" charset="2"/>
              </a:rPr>
              <a:t> the semester as </a:t>
            </a:r>
            <a:r>
              <a:rPr lang="da-DK" dirty="0" err="1" smtClean="0">
                <a:sym typeface="Wingdings" panose="05000000000000000000" pitchFamily="2" charset="2"/>
              </a:rPr>
              <a:t>important</a:t>
            </a:r>
            <a:r>
              <a:rPr lang="da-DK" dirty="0" smtClean="0">
                <a:sym typeface="Wingdings" panose="05000000000000000000" pitchFamily="2" charset="2"/>
              </a:rPr>
              <a:t> </a:t>
            </a:r>
            <a:r>
              <a:rPr lang="da-DK" dirty="0" err="1" smtClean="0">
                <a:sym typeface="Wingdings" panose="05000000000000000000" pitchFamily="2" charset="2"/>
              </a:rPr>
              <a:t>pedagogical</a:t>
            </a:r>
            <a:r>
              <a:rPr lang="da-DK" dirty="0" smtClean="0">
                <a:sym typeface="Wingdings" panose="05000000000000000000" pitchFamily="2" charset="2"/>
              </a:rPr>
              <a:t> element for </a:t>
            </a:r>
            <a:r>
              <a:rPr lang="da-DK" dirty="0" err="1" smtClean="0">
                <a:sym typeface="Wingdings" panose="05000000000000000000" pitchFamily="2" charset="2"/>
              </a:rPr>
              <a:t>developing</a:t>
            </a:r>
            <a:r>
              <a:rPr lang="da-DK" dirty="0" smtClean="0">
                <a:sym typeface="Wingdings" panose="05000000000000000000" pitchFamily="2" charset="2"/>
              </a:rPr>
              <a:t> professional </a:t>
            </a:r>
            <a:r>
              <a:rPr lang="da-DK" dirty="0" err="1" smtClean="0">
                <a:sym typeface="Wingdings" panose="05000000000000000000" pitchFamily="2" charset="2"/>
              </a:rPr>
              <a:t>identity</a:t>
            </a:r>
            <a:endParaRPr lang="da-DK" dirty="0" smtClean="0">
              <a:sym typeface="Wingdings" panose="05000000000000000000" pitchFamily="2" charset="2"/>
            </a:endParaRPr>
          </a:p>
          <a:p>
            <a:r>
              <a:rPr lang="da-DK" dirty="0" smtClean="0">
                <a:sym typeface="Wingdings" panose="05000000000000000000" pitchFamily="2" charset="2"/>
              </a:rPr>
              <a:t>Students </a:t>
            </a:r>
            <a:r>
              <a:rPr lang="da-DK" dirty="0" err="1" smtClean="0">
                <a:sym typeface="Wingdings" panose="05000000000000000000" pitchFamily="2" charset="2"/>
              </a:rPr>
              <a:t>remaking</a:t>
            </a:r>
            <a:r>
              <a:rPr lang="da-DK" dirty="0" smtClean="0">
                <a:sym typeface="Wingdings" panose="05000000000000000000" pitchFamily="2" charset="2"/>
              </a:rPr>
              <a:t> </a:t>
            </a:r>
            <a:r>
              <a:rPr lang="da-DK" dirty="0" err="1" smtClean="0">
                <a:sym typeface="Wingdings" panose="05000000000000000000" pitchFamily="2" charset="2"/>
              </a:rPr>
              <a:t>review</a:t>
            </a:r>
            <a:r>
              <a:rPr lang="da-DK" dirty="0" smtClean="0">
                <a:sym typeface="Wingdings" panose="05000000000000000000" pitchFamily="2" charset="2"/>
              </a:rPr>
              <a:t> sessions – in </a:t>
            </a:r>
            <a:r>
              <a:rPr lang="da-DK" dirty="0" err="1" smtClean="0">
                <a:sym typeface="Wingdings" panose="05000000000000000000" pitchFamily="2" charset="2"/>
              </a:rPr>
              <a:t>groups</a:t>
            </a:r>
            <a:r>
              <a:rPr lang="da-DK" dirty="0" smtClean="0">
                <a:sym typeface="Wingdings" panose="05000000000000000000" pitchFamily="2" charset="2"/>
              </a:rPr>
              <a:t> of </a:t>
            </a:r>
            <a:r>
              <a:rPr lang="da-DK" dirty="0" err="1" smtClean="0">
                <a:sym typeface="Wingdings" panose="05000000000000000000" pitchFamily="2" charset="2"/>
              </a:rPr>
              <a:t>two</a:t>
            </a:r>
            <a:r>
              <a:rPr lang="da-DK" dirty="0" smtClean="0">
                <a:sym typeface="Wingdings" panose="05000000000000000000" pitchFamily="2" charset="2"/>
              </a:rPr>
              <a:t> </a:t>
            </a:r>
            <a:r>
              <a:rPr lang="da-DK" dirty="0" err="1" smtClean="0">
                <a:sym typeface="Wingdings" panose="05000000000000000000" pitchFamily="2" charset="2"/>
              </a:rPr>
              <a:t>they</a:t>
            </a:r>
            <a:r>
              <a:rPr lang="da-DK" dirty="0" smtClean="0">
                <a:sym typeface="Wingdings" panose="05000000000000000000" pitchFamily="2" charset="2"/>
              </a:rPr>
              <a:t> present to </a:t>
            </a:r>
            <a:r>
              <a:rPr lang="da-DK" dirty="0" err="1" smtClean="0">
                <a:sym typeface="Wingdings" panose="05000000000000000000" pitchFamily="2" charset="2"/>
              </a:rPr>
              <a:t>others</a:t>
            </a:r>
            <a:r>
              <a:rPr lang="da-DK" dirty="0" smtClean="0">
                <a:sym typeface="Wingdings" panose="05000000000000000000" pitchFamily="2" charset="2"/>
              </a:rPr>
              <a:t> and </a:t>
            </a:r>
            <a:r>
              <a:rPr lang="da-DK" dirty="0" err="1" smtClean="0">
                <a:sym typeface="Wingdings" panose="05000000000000000000" pitchFamily="2" charset="2"/>
              </a:rPr>
              <a:t>receive</a:t>
            </a:r>
            <a:r>
              <a:rPr lang="da-DK" dirty="0" smtClean="0">
                <a:sym typeface="Wingdings" panose="05000000000000000000" pitchFamily="2" charset="2"/>
              </a:rPr>
              <a:t> </a:t>
            </a:r>
            <a:r>
              <a:rPr lang="da-DK" dirty="0" err="1" smtClean="0">
                <a:sym typeface="Wingdings" panose="05000000000000000000" pitchFamily="2" charset="2"/>
              </a:rPr>
              <a:t>crititque</a:t>
            </a:r>
            <a:r>
              <a:rPr lang="da-DK" dirty="0" smtClean="0">
                <a:sym typeface="Wingdings" panose="05000000000000000000" pitchFamily="2" charset="2"/>
              </a:rPr>
              <a:t> and the </a:t>
            </a:r>
            <a:r>
              <a:rPr lang="da-DK" dirty="0" err="1" smtClean="0">
                <a:sym typeface="Wingdings" panose="05000000000000000000" pitchFamily="2" charset="2"/>
              </a:rPr>
              <a:t>co-develop</a:t>
            </a:r>
            <a:r>
              <a:rPr lang="da-DK" dirty="0" smtClean="0">
                <a:sym typeface="Wingdings" panose="05000000000000000000" pitchFamily="2" charset="2"/>
              </a:rPr>
              <a:t> </a:t>
            </a:r>
            <a:r>
              <a:rPr lang="da-DK" dirty="0" err="1" smtClean="0">
                <a:sym typeface="Wingdings" panose="05000000000000000000" pitchFamily="2" charset="2"/>
              </a:rPr>
              <a:t>proposals</a:t>
            </a:r>
            <a:endParaRPr lang="da-DK" dirty="0"/>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36</a:t>
            </a:fld>
            <a:endParaRPr lang="en-US" dirty="0" smtClean="0"/>
          </a:p>
        </p:txBody>
      </p:sp>
      <p:pic>
        <p:nvPicPr>
          <p:cNvPr id="6" name="Billede 5"/>
          <p:cNvPicPr>
            <a:picLocks noChangeAspect="1"/>
          </p:cNvPicPr>
          <p:nvPr/>
        </p:nvPicPr>
        <p:blipFill>
          <a:blip r:embed="rId2"/>
          <a:stretch>
            <a:fillRect/>
          </a:stretch>
        </p:blipFill>
        <p:spPr>
          <a:xfrm>
            <a:off x="6795328" y="897816"/>
            <a:ext cx="5449949" cy="3067732"/>
          </a:xfrm>
          <a:prstGeom prst="rect">
            <a:avLst/>
          </a:prstGeom>
        </p:spPr>
      </p:pic>
      <p:pic>
        <p:nvPicPr>
          <p:cNvPr id="7" name="Billede 6"/>
          <p:cNvPicPr>
            <a:picLocks noChangeAspect="1"/>
          </p:cNvPicPr>
          <p:nvPr/>
        </p:nvPicPr>
        <p:blipFill>
          <a:blip r:embed="rId3"/>
          <a:stretch>
            <a:fillRect/>
          </a:stretch>
        </p:blipFill>
        <p:spPr>
          <a:xfrm>
            <a:off x="6656762" y="4295160"/>
            <a:ext cx="4448044" cy="1762716"/>
          </a:xfrm>
          <a:prstGeom prst="rect">
            <a:avLst/>
          </a:prstGeom>
        </p:spPr>
      </p:pic>
      <p:sp>
        <p:nvSpPr>
          <p:cNvPr id="8" name="Rektangel 7"/>
          <p:cNvSpPr/>
          <p:nvPr/>
        </p:nvSpPr>
        <p:spPr>
          <a:xfrm>
            <a:off x="7788806" y="6073637"/>
            <a:ext cx="3058851" cy="246221"/>
          </a:xfrm>
          <a:prstGeom prst="rect">
            <a:avLst/>
          </a:prstGeom>
        </p:spPr>
        <p:txBody>
          <a:bodyPr wrap="none">
            <a:spAutoFit/>
          </a:bodyPr>
          <a:lstStyle/>
          <a:p>
            <a:r>
              <a:rPr lang="da-DK" sz="1000" dirty="0"/>
              <a:t>https://www.springer.com/gp/book/9789400743687</a:t>
            </a:r>
          </a:p>
        </p:txBody>
      </p:sp>
    </p:spTree>
    <p:extLst>
      <p:ext uri="{BB962C8B-B14F-4D97-AF65-F5344CB8AC3E}">
        <p14:creationId xmlns:p14="http://schemas.microsoft.com/office/powerpoint/2010/main" val="4143080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billede 8"/>
          <p:cNvSpPr>
            <a:spLocks noGrp="1"/>
          </p:cNvSpPr>
          <p:nvPr>
            <p:ph type="pic" sz="quarter" idx="11"/>
          </p:nvPr>
        </p:nvSpPr>
        <p:spPr/>
      </p:sp>
      <p:sp>
        <p:nvSpPr>
          <p:cNvPr id="8" name="Titel 7"/>
          <p:cNvSpPr>
            <a:spLocks noGrp="1"/>
          </p:cNvSpPr>
          <p:nvPr>
            <p:ph type="title"/>
          </p:nvPr>
        </p:nvSpPr>
        <p:spPr/>
        <p:txBody>
          <a:bodyPr/>
          <a:lstStyle/>
          <a:p>
            <a:r>
              <a:rPr lang="da-DK" dirty="0" smtClean="0"/>
              <a:t>Analysis</a:t>
            </a:r>
            <a:endParaRPr lang="da-DK" dirty="0"/>
          </a:p>
        </p:txBody>
      </p:sp>
      <p:sp>
        <p:nvSpPr>
          <p:cNvPr id="3" name="Pladsholder til slidenummer 2"/>
          <p:cNvSpPr>
            <a:spLocks noGrp="1"/>
          </p:cNvSpPr>
          <p:nvPr>
            <p:ph type="sldNum" sz="quarter" idx="4294967295"/>
          </p:nvPr>
        </p:nvSpPr>
        <p:spPr>
          <a:xfrm>
            <a:off x="11620500" y="593725"/>
            <a:ext cx="571500" cy="227013"/>
          </a:xfrm>
        </p:spPr>
        <p:txBody>
          <a:bodyPr/>
          <a:lstStyle/>
          <a:p>
            <a:fld id="{D8D877B3-D348-4611-9BDB-C5374591D951}" type="slidenum">
              <a:rPr lang="en-US" smtClean="0"/>
              <a:pPr/>
              <a:t>37</a:t>
            </a:fld>
            <a:endParaRPr lang="en-US" dirty="0" smtClean="0"/>
          </a:p>
        </p:txBody>
      </p:sp>
    </p:spTree>
    <p:extLst>
      <p:ext uri="{BB962C8B-B14F-4D97-AF65-F5344CB8AC3E}">
        <p14:creationId xmlns:p14="http://schemas.microsoft.com/office/powerpoint/2010/main" val="613826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a:xfrm>
            <a:off x="8216988" y="0"/>
            <a:ext cx="3975012" cy="6858000"/>
          </a:xfrm>
        </p:spPr>
      </p:sp>
      <p:sp>
        <p:nvSpPr>
          <p:cNvPr id="5" name="Titel 4"/>
          <p:cNvSpPr>
            <a:spLocks noGrp="1"/>
          </p:cNvSpPr>
          <p:nvPr>
            <p:ph type="title"/>
          </p:nvPr>
        </p:nvSpPr>
        <p:spPr>
          <a:xfrm>
            <a:off x="587373" y="359273"/>
            <a:ext cx="8216091" cy="1621619"/>
          </a:xfrm>
        </p:spPr>
        <p:txBody>
          <a:bodyPr/>
          <a:lstStyle/>
          <a:p>
            <a:r>
              <a:rPr lang="en-US" i="1" dirty="0"/>
              <a:t>Embodiment – the intimacy of talk, gestures and artefacts</a:t>
            </a:r>
            <a:endParaRPr lang="da-DK" dirty="0"/>
          </a:p>
        </p:txBody>
      </p:sp>
      <p:sp>
        <p:nvSpPr>
          <p:cNvPr id="7" name="Pladsholder til tekst 6"/>
          <p:cNvSpPr>
            <a:spLocks noGrp="1"/>
          </p:cNvSpPr>
          <p:nvPr>
            <p:ph type="body" sz="quarter" idx="12"/>
          </p:nvPr>
        </p:nvSpPr>
        <p:spPr>
          <a:xfrm>
            <a:off x="587375" y="2143359"/>
            <a:ext cx="6608007" cy="4560139"/>
          </a:xfrm>
        </p:spPr>
        <p:txBody>
          <a:bodyPr>
            <a:normAutofit/>
          </a:bodyPr>
          <a:lstStyle/>
          <a:p>
            <a:r>
              <a:rPr lang="da-DK" b="1" dirty="0" smtClean="0"/>
              <a:t>Handling a </a:t>
            </a:r>
            <a:r>
              <a:rPr lang="da-DK" b="1" dirty="0" err="1" smtClean="0"/>
              <a:t>styrofoam</a:t>
            </a:r>
            <a:r>
              <a:rPr lang="da-DK" b="1" dirty="0" smtClean="0"/>
              <a:t> model and </a:t>
            </a:r>
            <a:r>
              <a:rPr lang="da-DK" b="1" dirty="0" err="1" smtClean="0"/>
              <a:t>explaining</a:t>
            </a:r>
            <a:r>
              <a:rPr lang="da-DK" b="1" dirty="0" smtClean="0"/>
              <a:t> design </a:t>
            </a:r>
            <a:r>
              <a:rPr lang="da-DK" b="1" dirty="0" err="1" smtClean="0"/>
              <a:t>ideas</a:t>
            </a:r>
            <a:endParaRPr lang="da-DK" b="1" dirty="0" smtClean="0"/>
          </a:p>
          <a:p>
            <a:r>
              <a:rPr lang="da-DK" dirty="0" smtClean="0"/>
              <a:t>Talk, gestures and handling of </a:t>
            </a:r>
            <a:r>
              <a:rPr lang="da-DK" dirty="0" err="1" smtClean="0"/>
              <a:t>artefacts</a:t>
            </a:r>
            <a:r>
              <a:rPr lang="da-DK" dirty="0" smtClean="0"/>
              <a:t> </a:t>
            </a:r>
            <a:r>
              <a:rPr lang="da-DK" dirty="0" err="1" smtClean="0"/>
              <a:t>interwoven</a:t>
            </a:r>
            <a:r>
              <a:rPr lang="da-DK" dirty="0" smtClean="0"/>
              <a:t> and </a:t>
            </a:r>
            <a:r>
              <a:rPr lang="da-DK" dirty="0" err="1" smtClean="0"/>
              <a:t>inseparable</a:t>
            </a:r>
            <a:r>
              <a:rPr lang="da-DK" dirty="0" smtClean="0"/>
              <a:t> (talk </a:t>
            </a:r>
            <a:r>
              <a:rPr lang="da-DK" dirty="0" err="1" smtClean="0"/>
              <a:t>alone</a:t>
            </a:r>
            <a:r>
              <a:rPr lang="da-DK" dirty="0" smtClean="0"/>
              <a:t> </a:t>
            </a:r>
            <a:r>
              <a:rPr lang="da-DK" dirty="0" err="1" smtClean="0"/>
              <a:t>would</a:t>
            </a:r>
            <a:r>
              <a:rPr lang="da-DK" dirty="0" smtClean="0"/>
              <a:t> </a:t>
            </a:r>
            <a:r>
              <a:rPr lang="da-DK" dirty="0" err="1" smtClean="0"/>
              <a:t>make</a:t>
            </a:r>
            <a:r>
              <a:rPr lang="da-DK" dirty="0" smtClean="0"/>
              <a:t> </a:t>
            </a:r>
            <a:r>
              <a:rPr lang="da-DK" dirty="0" err="1" smtClean="0"/>
              <a:t>little</a:t>
            </a:r>
            <a:r>
              <a:rPr lang="da-DK" dirty="0" smtClean="0"/>
              <a:t> </a:t>
            </a:r>
            <a:r>
              <a:rPr lang="da-DK" dirty="0" err="1" smtClean="0"/>
              <a:t>sense</a:t>
            </a:r>
            <a:r>
              <a:rPr lang="da-DK" dirty="0" smtClean="0"/>
              <a:t>)</a:t>
            </a:r>
          </a:p>
          <a:p>
            <a:r>
              <a:rPr lang="da-DK" dirty="0" smtClean="0"/>
              <a:t>An </a:t>
            </a:r>
            <a:r>
              <a:rPr lang="da-DK" dirty="0" err="1" smtClean="0"/>
              <a:t>example</a:t>
            </a:r>
            <a:r>
              <a:rPr lang="da-DK" dirty="0" smtClean="0"/>
              <a:t> of ”</a:t>
            </a:r>
            <a:r>
              <a:rPr lang="en-US" dirty="0" smtClean="0"/>
              <a:t>procedurally </a:t>
            </a:r>
            <a:r>
              <a:rPr lang="en-US" dirty="0" err="1"/>
              <a:t>realised</a:t>
            </a:r>
            <a:r>
              <a:rPr lang="en-US" dirty="0"/>
              <a:t> routines” (as writing with a pen)</a:t>
            </a:r>
            <a:r>
              <a:rPr lang="en-US" dirty="0" smtClean="0"/>
              <a:t> “</a:t>
            </a:r>
            <a:r>
              <a:rPr lang="en-US" dirty="0"/>
              <a:t>clearly definable action sequences leading to specifiable events</a:t>
            </a:r>
            <a:r>
              <a:rPr lang="en-US" dirty="0" smtClean="0"/>
              <a:t>”</a:t>
            </a:r>
            <a:r>
              <a:rPr lang="da-DK" dirty="0" smtClean="0"/>
              <a:t>?</a:t>
            </a:r>
          </a:p>
          <a:p>
            <a:r>
              <a:rPr lang="en-US" dirty="0" smtClean="0"/>
              <a:t>We argue: an </a:t>
            </a:r>
            <a:r>
              <a:rPr lang="en-US" dirty="0"/>
              <a:t>example of “practical knowledge” </a:t>
            </a:r>
            <a:r>
              <a:rPr lang="en-US" dirty="0" smtClean="0"/>
              <a:t>transgressing merely </a:t>
            </a:r>
            <a:r>
              <a:rPr lang="en-US" dirty="0"/>
              <a:t>“</a:t>
            </a:r>
            <a:r>
              <a:rPr lang="en-US" dirty="0" smtClean="0"/>
              <a:t>illustration” - a </a:t>
            </a:r>
            <a:r>
              <a:rPr lang="en-US" dirty="0"/>
              <a:t>way of “building an argument” within a design process. </a:t>
            </a:r>
            <a:endParaRPr lang="en-US" dirty="0" smtClean="0"/>
          </a:p>
          <a:p>
            <a:r>
              <a:rPr lang="en-US" dirty="0" smtClean="0"/>
              <a:t>Instead “practical </a:t>
            </a:r>
            <a:r>
              <a:rPr lang="en-US" dirty="0"/>
              <a:t>knowledge” i.e</a:t>
            </a:r>
            <a:r>
              <a:rPr lang="en-US" i="1" dirty="0"/>
              <a:t>. </a:t>
            </a:r>
            <a:r>
              <a:rPr lang="en-US" dirty="0"/>
              <a:t>as “</a:t>
            </a:r>
            <a:r>
              <a:rPr lang="en-US" dirty="0" err="1"/>
              <a:t>skilful</a:t>
            </a:r>
            <a:r>
              <a:rPr lang="en-US" dirty="0"/>
              <a:t> mastering of action within a domain or a </a:t>
            </a:r>
            <a:r>
              <a:rPr lang="en-US" dirty="0" smtClean="0"/>
              <a:t>skill exercised </a:t>
            </a:r>
            <a:r>
              <a:rPr lang="en-US" dirty="0"/>
              <a:t>as multifaceted response to specific circumstances</a:t>
            </a:r>
            <a:r>
              <a:rPr lang="en-US" dirty="0" smtClean="0"/>
              <a:t>”</a:t>
            </a:r>
          </a:p>
          <a:p>
            <a:r>
              <a:rPr lang="en-US" dirty="0" smtClean="0"/>
              <a:t>Forms </a:t>
            </a:r>
            <a:r>
              <a:rPr lang="en-US" dirty="0"/>
              <a:t>of “practical knowledge” that are </a:t>
            </a:r>
            <a:r>
              <a:rPr lang="en-US" dirty="0" smtClean="0"/>
              <a:t>important patterns </a:t>
            </a:r>
            <a:r>
              <a:rPr lang="en-US" dirty="0"/>
              <a:t>of “</a:t>
            </a:r>
            <a:r>
              <a:rPr lang="en-US" dirty="0" err="1"/>
              <a:t>designerly</a:t>
            </a:r>
            <a:r>
              <a:rPr lang="en-US" dirty="0"/>
              <a:t>” practices, or </a:t>
            </a:r>
            <a:r>
              <a:rPr lang="en-US" dirty="0" smtClean="0"/>
              <a:t>particular </a:t>
            </a:r>
            <a:r>
              <a:rPr lang="en-US" dirty="0"/>
              <a:t>elements of the epistemic game </a:t>
            </a:r>
            <a:r>
              <a:rPr lang="en-US" dirty="0" smtClean="0"/>
              <a:t>of </a:t>
            </a:r>
            <a:r>
              <a:rPr lang="da-DK" dirty="0" smtClean="0"/>
              <a:t>“</a:t>
            </a:r>
            <a:r>
              <a:rPr lang="da-DK" dirty="0"/>
              <a:t>design </a:t>
            </a:r>
            <a:r>
              <a:rPr lang="da-DK" dirty="0" err="1"/>
              <a:t>practice</a:t>
            </a:r>
            <a:r>
              <a:rPr lang="da-DK" dirty="0"/>
              <a:t>”</a:t>
            </a:r>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38</a:t>
            </a:fld>
            <a:endParaRPr lang="en-US" dirty="0" smtClean="0"/>
          </a:p>
        </p:txBody>
      </p:sp>
      <p:pic>
        <p:nvPicPr>
          <p:cNvPr id="8" name="Billede 7"/>
          <p:cNvPicPr>
            <a:picLocks noChangeAspect="1"/>
          </p:cNvPicPr>
          <p:nvPr/>
        </p:nvPicPr>
        <p:blipFill>
          <a:blip r:embed="rId2"/>
          <a:stretch>
            <a:fillRect/>
          </a:stretch>
        </p:blipFill>
        <p:spPr>
          <a:xfrm>
            <a:off x="8586396" y="1027160"/>
            <a:ext cx="3311580" cy="2209165"/>
          </a:xfrm>
          <a:prstGeom prst="rect">
            <a:avLst/>
          </a:prstGeom>
        </p:spPr>
      </p:pic>
      <p:pic>
        <p:nvPicPr>
          <p:cNvPr id="9" name="Billede 8"/>
          <p:cNvPicPr>
            <a:picLocks noChangeAspect="1"/>
          </p:cNvPicPr>
          <p:nvPr/>
        </p:nvPicPr>
        <p:blipFill>
          <a:blip r:embed="rId3"/>
          <a:stretch>
            <a:fillRect/>
          </a:stretch>
        </p:blipFill>
        <p:spPr>
          <a:xfrm>
            <a:off x="9017449" y="3572652"/>
            <a:ext cx="2449474" cy="3496422"/>
          </a:xfrm>
          <a:prstGeom prst="rect">
            <a:avLst/>
          </a:prstGeom>
        </p:spPr>
      </p:pic>
    </p:spTree>
    <p:extLst>
      <p:ext uri="{BB962C8B-B14F-4D97-AF65-F5344CB8AC3E}">
        <p14:creationId xmlns:p14="http://schemas.microsoft.com/office/powerpoint/2010/main" val="2212548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a:xfrm>
            <a:off x="8216988" y="0"/>
            <a:ext cx="3975012" cy="6858000"/>
          </a:xfrm>
        </p:spPr>
      </p:sp>
      <p:sp>
        <p:nvSpPr>
          <p:cNvPr id="5" name="Titel 4"/>
          <p:cNvSpPr>
            <a:spLocks noGrp="1"/>
          </p:cNvSpPr>
          <p:nvPr>
            <p:ph type="title"/>
          </p:nvPr>
        </p:nvSpPr>
        <p:spPr>
          <a:xfrm>
            <a:off x="587373" y="176396"/>
            <a:ext cx="7629615" cy="1621619"/>
          </a:xfrm>
        </p:spPr>
        <p:txBody>
          <a:bodyPr/>
          <a:lstStyle/>
          <a:p>
            <a:r>
              <a:rPr lang="en-US" i="1" dirty="0" smtClean="0"/>
              <a:t>Material</a:t>
            </a:r>
            <a:r>
              <a:rPr lang="en-US" i="1" dirty="0"/>
              <a:t>, collective </a:t>
            </a:r>
            <a:r>
              <a:rPr lang="en-US" i="1" dirty="0" smtClean="0"/>
              <a:t>history</a:t>
            </a:r>
            <a:endParaRPr lang="da-DK" dirty="0"/>
          </a:p>
        </p:txBody>
      </p:sp>
      <p:sp>
        <p:nvSpPr>
          <p:cNvPr id="7" name="Pladsholder til tekst 6"/>
          <p:cNvSpPr>
            <a:spLocks noGrp="1"/>
          </p:cNvSpPr>
          <p:nvPr>
            <p:ph type="body" sz="quarter" idx="12"/>
          </p:nvPr>
        </p:nvSpPr>
        <p:spPr>
          <a:xfrm>
            <a:off x="587375" y="1796523"/>
            <a:ext cx="7055748" cy="4560139"/>
          </a:xfrm>
        </p:spPr>
        <p:txBody>
          <a:bodyPr>
            <a:normAutofit/>
          </a:bodyPr>
          <a:lstStyle/>
          <a:p>
            <a:r>
              <a:rPr lang="en-US" b="1" dirty="0" smtClean="0"/>
              <a:t>Forms of knowledge are also about organizing and designing artefacts and surroundings relevant to particular practices</a:t>
            </a:r>
            <a:r>
              <a:rPr lang="en-US" dirty="0" smtClean="0"/>
              <a:t> </a:t>
            </a:r>
          </a:p>
          <a:p>
            <a:r>
              <a:rPr lang="en-US" dirty="0" smtClean="0"/>
              <a:t>Studio an </a:t>
            </a:r>
            <a:r>
              <a:rPr lang="en-US" dirty="0"/>
              <a:t>intimate part of the students’ </a:t>
            </a:r>
            <a:r>
              <a:rPr lang="en-US" dirty="0" smtClean="0"/>
              <a:t>knowledge and collective memory - instrumental in developing </a:t>
            </a:r>
            <a:r>
              <a:rPr lang="en-US" dirty="0"/>
              <a:t>knowledge and new </a:t>
            </a:r>
            <a:r>
              <a:rPr lang="en-US" dirty="0" smtClean="0"/>
              <a:t>ideas.</a:t>
            </a:r>
          </a:p>
          <a:p>
            <a:r>
              <a:rPr lang="en-US" dirty="0" smtClean="0"/>
              <a:t>Design </a:t>
            </a:r>
            <a:r>
              <a:rPr lang="en-US" dirty="0"/>
              <a:t>and </a:t>
            </a:r>
            <a:r>
              <a:rPr lang="en-US" dirty="0" err="1"/>
              <a:t>organisation</a:t>
            </a:r>
            <a:r>
              <a:rPr lang="en-US" dirty="0"/>
              <a:t> of </a:t>
            </a:r>
            <a:r>
              <a:rPr lang="en-US" dirty="0" smtClean="0"/>
              <a:t>studio important - areas </a:t>
            </a:r>
            <a:r>
              <a:rPr lang="en-US" dirty="0"/>
              <a:t>for calendars and tasks, areas for </a:t>
            </a:r>
            <a:r>
              <a:rPr lang="en-US" dirty="0" err="1"/>
              <a:t>computerised</a:t>
            </a:r>
            <a:r>
              <a:rPr lang="en-US" dirty="0"/>
              <a:t> sketches, for </a:t>
            </a:r>
            <a:r>
              <a:rPr lang="en-US" dirty="0" smtClean="0"/>
              <a:t>shapes, </a:t>
            </a:r>
            <a:r>
              <a:rPr lang="en-US" dirty="0"/>
              <a:t>for various design </a:t>
            </a:r>
            <a:r>
              <a:rPr lang="en-US" dirty="0" smtClean="0"/>
              <a:t>ideas, </a:t>
            </a:r>
            <a:r>
              <a:rPr lang="en-US" dirty="0"/>
              <a:t>and for models. </a:t>
            </a:r>
            <a:endParaRPr lang="en-US" dirty="0" smtClean="0"/>
          </a:p>
          <a:p>
            <a:r>
              <a:rPr lang="en-US" dirty="0" smtClean="0"/>
              <a:t>The </a:t>
            </a:r>
            <a:r>
              <a:rPr lang="en-US" dirty="0"/>
              <a:t>spatial arrangement and the </a:t>
            </a:r>
            <a:r>
              <a:rPr lang="en-US" dirty="0" err="1"/>
              <a:t>categorisations</a:t>
            </a:r>
            <a:r>
              <a:rPr lang="en-US" dirty="0"/>
              <a:t> are </a:t>
            </a:r>
            <a:r>
              <a:rPr lang="en-US" dirty="0" smtClean="0"/>
              <a:t>part of </a:t>
            </a:r>
            <a:r>
              <a:rPr lang="en-US" dirty="0"/>
              <a:t>the group’s “knowledge” or rather a resource for their active “knowing</a:t>
            </a:r>
            <a:r>
              <a:rPr lang="en-US" dirty="0" smtClean="0"/>
              <a:t>”.</a:t>
            </a:r>
          </a:p>
          <a:p>
            <a:r>
              <a:rPr lang="en-US" dirty="0" smtClean="0"/>
              <a:t>Students </a:t>
            </a:r>
            <a:r>
              <a:rPr lang="en-US" dirty="0"/>
              <a:t>develop “practical knowledge” as patterns of practice for </a:t>
            </a:r>
            <a:r>
              <a:rPr lang="en-US" dirty="0" err="1"/>
              <a:t>organising</a:t>
            </a:r>
            <a:r>
              <a:rPr lang="en-US" dirty="0"/>
              <a:t> their work</a:t>
            </a:r>
            <a:r>
              <a:rPr lang="en-US" dirty="0" smtClean="0"/>
              <a:t>, </a:t>
            </a:r>
            <a:r>
              <a:rPr lang="en-US" dirty="0" err="1" smtClean="0"/>
              <a:t>organising</a:t>
            </a:r>
            <a:r>
              <a:rPr lang="en-US" dirty="0" smtClean="0"/>
              <a:t> </a:t>
            </a:r>
            <a:r>
              <a:rPr lang="en-US" dirty="0"/>
              <a:t>the studio, working with models and engaging with epistemic </a:t>
            </a:r>
            <a:r>
              <a:rPr lang="en-US" dirty="0" smtClean="0"/>
              <a:t>games (carrying </a:t>
            </a:r>
            <a:r>
              <a:rPr lang="en-US" dirty="0"/>
              <a:t>into </a:t>
            </a:r>
            <a:r>
              <a:rPr lang="en-US" dirty="0" smtClean="0"/>
              <a:t>their own </a:t>
            </a:r>
            <a:r>
              <a:rPr lang="en-US" dirty="0"/>
              <a:t>work the pedagogical structure of the formal review </a:t>
            </a:r>
            <a:r>
              <a:rPr lang="en-US" dirty="0" smtClean="0"/>
              <a:t>session </a:t>
            </a:r>
            <a:r>
              <a:rPr lang="en-US" dirty="0"/>
              <a:t>as informal </a:t>
            </a:r>
            <a:r>
              <a:rPr lang="en-US" dirty="0" smtClean="0"/>
              <a:t>peer-review </a:t>
            </a:r>
            <a:r>
              <a:rPr lang="en-US" dirty="0"/>
              <a:t>sessions</a:t>
            </a:r>
            <a:r>
              <a:rPr lang="en-US" dirty="0" smtClean="0"/>
              <a:t>.)</a:t>
            </a:r>
            <a:endParaRPr lang="en-US" dirty="0"/>
          </a:p>
          <a:p>
            <a:r>
              <a:rPr lang="en-US" dirty="0" smtClean="0"/>
              <a:t>Patterns </a:t>
            </a:r>
            <a:r>
              <a:rPr lang="en-US" dirty="0"/>
              <a:t>of practice are important in </a:t>
            </a:r>
            <a:r>
              <a:rPr lang="en-US" dirty="0" err="1"/>
              <a:t>actualising</a:t>
            </a:r>
            <a:r>
              <a:rPr lang="en-US" dirty="0"/>
              <a:t> and situating, for example “models” within </a:t>
            </a:r>
            <a:r>
              <a:rPr lang="en-US" dirty="0" smtClean="0"/>
              <a:t>a </a:t>
            </a:r>
            <a:r>
              <a:rPr lang="da-DK" dirty="0" err="1" smtClean="0"/>
              <a:t>particular</a:t>
            </a:r>
            <a:r>
              <a:rPr lang="da-DK" dirty="0" smtClean="0"/>
              <a:t> </a:t>
            </a:r>
            <a:r>
              <a:rPr lang="da-DK" dirty="0" err="1"/>
              <a:t>practice</a:t>
            </a:r>
            <a:endParaRPr lang="da-DK" dirty="0"/>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39</a:t>
            </a:fld>
            <a:endParaRPr lang="en-US" dirty="0" smtClean="0"/>
          </a:p>
        </p:txBody>
      </p:sp>
      <p:pic>
        <p:nvPicPr>
          <p:cNvPr id="10" name="Billede 9"/>
          <p:cNvPicPr>
            <a:picLocks noChangeAspect="1"/>
          </p:cNvPicPr>
          <p:nvPr/>
        </p:nvPicPr>
        <p:blipFill>
          <a:blip r:embed="rId2"/>
          <a:stretch>
            <a:fillRect/>
          </a:stretch>
        </p:blipFill>
        <p:spPr>
          <a:xfrm>
            <a:off x="7750329" y="1974411"/>
            <a:ext cx="4652141" cy="2618652"/>
          </a:xfrm>
          <a:prstGeom prst="rect">
            <a:avLst/>
          </a:prstGeom>
        </p:spPr>
      </p:pic>
    </p:spTree>
    <p:extLst>
      <p:ext uri="{BB962C8B-B14F-4D97-AF65-F5344CB8AC3E}">
        <p14:creationId xmlns:p14="http://schemas.microsoft.com/office/powerpoint/2010/main" val="4026478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Pladsholder til slidenummer 2"/>
          <p:cNvSpPr>
            <a:spLocks noGrp="1"/>
          </p:cNvSpPr>
          <p:nvPr>
            <p:ph type="sldNum" sz="quarter" idx="10"/>
          </p:nvPr>
        </p:nvSpPr>
        <p:spPr/>
        <p:txBody>
          <a:bodyPr/>
          <a:lstStyle/>
          <a:p>
            <a:fld id="{D8D877B3-D348-4611-9BDB-C5374591D951}" type="slidenum">
              <a:rPr lang="en-US" smtClean="0"/>
              <a:pPr/>
              <a:t>4</a:t>
            </a:fld>
            <a:endParaRPr lang="en-US" dirty="0" smtClean="0"/>
          </a:p>
        </p:txBody>
      </p:sp>
      <p:sp>
        <p:nvSpPr>
          <p:cNvPr id="4" name="Titel 3"/>
          <p:cNvSpPr>
            <a:spLocks noGrp="1"/>
          </p:cNvSpPr>
          <p:nvPr>
            <p:ph type="title"/>
          </p:nvPr>
        </p:nvSpPr>
        <p:spPr/>
        <p:txBody>
          <a:bodyPr/>
          <a:lstStyle/>
          <a:p>
            <a:r>
              <a:rPr lang="da-DK" dirty="0" err="1" smtClean="0"/>
              <a:t>Important</a:t>
            </a:r>
            <a:r>
              <a:rPr lang="da-DK" dirty="0" smtClean="0"/>
              <a:t> note</a:t>
            </a:r>
            <a:endParaRPr lang="da-DK" dirty="0"/>
          </a:p>
        </p:txBody>
      </p:sp>
      <p:sp>
        <p:nvSpPr>
          <p:cNvPr id="5" name="Pladsholder til tekst 4"/>
          <p:cNvSpPr>
            <a:spLocks noGrp="1"/>
          </p:cNvSpPr>
          <p:nvPr>
            <p:ph type="body" sz="quarter" idx="12"/>
          </p:nvPr>
        </p:nvSpPr>
        <p:spPr/>
        <p:txBody>
          <a:bodyPr/>
          <a:lstStyle/>
          <a:p>
            <a:r>
              <a:rPr lang="da-DK" dirty="0" err="1" smtClean="0"/>
              <a:t>Some</a:t>
            </a:r>
            <a:r>
              <a:rPr lang="da-DK" dirty="0" smtClean="0"/>
              <a:t> of </a:t>
            </a:r>
            <a:r>
              <a:rPr lang="da-DK" dirty="0" err="1" smtClean="0"/>
              <a:t>this</a:t>
            </a:r>
            <a:r>
              <a:rPr lang="da-DK" dirty="0" smtClean="0"/>
              <a:t> </a:t>
            </a:r>
            <a:r>
              <a:rPr lang="da-DK" dirty="0" err="1" smtClean="0"/>
              <a:t>presentation</a:t>
            </a:r>
            <a:r>
              <a:rPr lang="da-DK" dirty="0" smtClean="0"/>
              <a:t> </a:t>
            </a:r>
            <a:r>
              <a:rPr lang="da-DK" dirty="0" err="1" smtClean="0"/>
              <a:t>may</a:t>
            </a:r>
            <a:r>
              <a:rPr lang="da-DK" dirty="0" smtClean="0"/>
              <a:t> </a:t>
            </a:r>
            <a:r>
              <a:rPr lang="da-DK" dirty="0" err="1" smtClean="0"/>
              <a:t>seem</a:t>
            </a:r>
            <a:r>
              <a:rPr lang="da-DK" dirty="0" smtClean="0"/>
              <a:t> </a:t>
            </a:r>
            <a:r>
              <a:rPr lang="da-DK" dirty="0" err="1" smtClean="0"/>
              <a:t>like</a:t>
            </a:r>
            <a:r>
              <a:rPr lang="da-DK" dirty="0" smtClean="0"/>
              <a:t> a </a:t>
            </a:r>
            <a:r>
              <a:rPr lang="da-DK" dirty="0" err="1" smtClean="0"/>
              <a:t>coherent</a:t>
            </a:r>
            <a:r>
              <a:rPr lang="da-DK" dirty="0" smtClean="0"/>
              <a:t> and </a:t>
            </a:r>
            <a:r>
              <a:rPr lang="da-DK" dirty="0" err="1" smtClean="0"/>
              <a:t>planned</a:t>
            </a:r>
            <a:r>
              <a:rPr lang="da-DK" dirty="0" smtClean="0"/>
              <a:t> </a:t>
            </a:r>
            <a:r>
              <a:rPr lang="da-DK" dirty="0" err="1" smtClean="0"/>
              <a:t>journey</a:t>
            </a:r>
            <a:r>
              <a:rPr lang="da-DK" dirty="0" smtClean="0"/>
              <a:t> </a:t>
            </a:r>
            <a:r>
              <a:rPr lang="da-DK" dirty="0" err="1" smtClean="0"/>
              <a:t>reflecting</a:t>
            </a:r>
            <a:r>
              <a:rPr lang="da-DK" dirty="0" smtClean="0"/>
              <a:t> a </a:t>
            </a:r>
            <a:r>
              <a:rPr lang="da-DK" dirty="0" err="1" smtClean="0"/>
              <a:t>well-thought</a:t>
            </a:r>
            <a:r>
              <a:rPr lang="da-DK" dirty="0" smtClean="0"/>
              <a:t> out plan for research</a:t>
            </a:r>
          </a:p>
          <a:p>
            <a:r>
              <a:rPr lang="da-DK" dirty="0" smtClean="0"/>
              <a:t>It </a:t>
            </a:r>
            <a:r>
              <a:rPr lang="da-DK" dirty="0" err="1" smtClean="0"/>
              <a:t>wasn’t</a:t>
            </a:r>
            <a:r>
              <a:rPr lang="da-DK" dirty="0" smtClean="0"/>
              <a:t> </a:t>
            </a:r>
            <a:r>
              <a:rPr lang="da-DK" dirty="0" smtClean="0">
                <a:sym typeface="Wingdings" panose="05000000000000000000" pitchFamily="2" charset="2"/>
              </a:rPr>
              <a:t></a:t>
            </a:r>
            <a:endParaRPr lang="da-DK" dirty="0"/>
          </a:p>
        </p:txBody>
      </p:sp>
    </p:spTree>
    <p:extLst>
      <p:ext uri="{BB962C8B-B14F-4D97-AF65-F5344CB8AC3E}">
        <p14:creationId xmlns:p14="http://schemas.microsoft.com/office/powerpoint/2010/main" val="415699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err="1" smtClean="0"/>
              <a:t>Concluding</a:t>
            </a:r>
            <a:r>
              <a:rPr lang="da-DK" dirty="0" smtClean="0"/>
              <a:t> remarks</a:t>
            </a:r>
            <a:endParaRPr lang="da-DK" dirty="0"/>
          </a:p>
        </p:txBody>
      </p:sp>
      <p:sp>
        <p:nvSpPr>
          <p:cNvPr id="7" name="Pladsholder til tekst 6"/>
          <p:cNvSpPr>
            <a:spLocks noGrp="1"/>
          </p:cNvSpPr>
          <p:nvPr>
            <p:ph type="body" sz="quarter" idx="12"/>
          </p:nvPr>
        </p:nvSpPr>
        <p:spPr>
          <a:xfrm>
            <a:off x="587375" y="1422102"/>
            <a:ext cx="10752512" cy="4436362"/>
          </a:xfrm>
        </p:spPr>
        <p:txBody>
          <a:bodyPr>
            <a:normAutofit fontScale="92500" lnSpcReduction="10000"/>
          </a:bodyPr>
          <a:lstStyle/>
          <a:p>
            <a:r>
              <a:rPr lang="en-US" dirty="0" smtClean="0"/>
              <a:t>Handling a model is important </a:t>
            </a:r>
            <a:r>
              <a:rPr lang="en-US" dirty="0"/>
              <a:t>“pattern of practice” in the “epistemic game</a:t>
            </a:r>
            <a:r>
              <a:rPr lang="en-US" dirty="0" smtClean="0"/>
              <a:t>” of </a:t>
            </a:r>
            <a:r>
              <a:rPr lang="en-US" dirty="0"/>
              <a:t>designing. </a:t>
            </a:r>
            <a:r>
              <a:rPr lang="en-US" dirty="0" smtClean="0"/>
              <a:t>Part </a:t>
            </a:r>
            <a:r>
              <a:rPr lang="en-US" dirty="0"/>
              <a:t>of “know how” in terms of how to explain and argue for a design, i.e. are </a:t>
            </a:r>
            <a:r>
              <a:rPr lang="en-US" dirty="0" smtClean="0"/>
              <a:t>part of </a:t>
            </a:r>
            <a:r>
              <a:rPr lang="en-US" dirty="0"/>
              <a:t>the students’ “practical knowledge</a:t>
            </a:r>
            <a:r>
              <a:rPr lang="en-US" dirty="0" smtClean="0"/>
              <a:t>”.</a:t>
            </a:r>
          </a:p>
          <a:p>
            <a:r>
              <a:rPr lang="da-DK" dirty="0"/>
              <a:t>E</a:t>
            </a:r>
            <a:r>
              <a:rPr lang="en-US" dirty="0" err="1" smtClean="0"/>
              <a:t>xtends</a:t>
            </a:r>
            <a:r>
              <a:rPr lang="en-US" dirty="0" smtClean="0"/>
              <a:t> </a:t>
            </a:r>
            <a:r>
              <a:rPr lang="en-US" dirty="0"/>
              <a:t>to the design and </a:t>
            </a:r>
            <a:r>
              <a:rPr lang="en-US" dirty="0" err="1"/>
              <a:t>organisation</a:t>
            </a:r>
            <a:r>
              <a:rPr lang="en-US" dirty="0"/>
              <a:t> of </a:t>
            </a:r>
            <a:r>
              <a:rPr lang="en-US" dirty="0" smtClean="0"/>
              <a:t>physical </a:t>
            </a:r>
            <a:r>
              <a:rPr lang="en-US" dirty="0"/>
              <a:t>surroundings, and </a:t>
            </a:r>
            <a:r>
              <a:rPr lang="en-US" dirty="0" smtClean="0"/>
              <a:t>the </a:t>
            </a:r>
            <a:r>
              <a:rPr lang="en-US" dirty="0" err="1" smtClean="0"/>
              <a:t>organisation</a:t>
            </a:r>
            <a:r>
              <a:rPr lang="en-US" dirty="0" smtClean="0"/>
              <a:t> </a:t>
            </a:r>
            <a:r>
              <a:rPr lang="en-US" dirty="0"/>
              <a:t>and </a:t>
            </a:r>
            <a:r>
              <a:rPr lang="en-US" dirty="0" smtClean="0"/>
              <a:t>planning of activities – equally “</a:t>
            </a:r>
            <a:r>
              <a:rPr lang="en-US" dirty="0"/>
              <a:t>practical knowledge” or patterns of practice that are </a:t>
            </a:r>
            <a:r>
              <a:rPr lang="en-US" dirty="0" smtClean="0"/>
              <a:t>part of </a:t>
            </a:r>
            <a:r>
              <a:rPr lang="en-US" dirty="0"/>
              <a:t>particular epistemic games. </a:t>
            </a:r>
            <a:endParaRPr lang="en-US" dirty="0" smtClean="0"/>
          </a:p>
          <a:p>
            <a:r>
              <a:rPr lang="en-US" dirty="0" smtClean="0"/>
              <a:t>Aspects easy to overlook </a:t>
            </a:r>
            <a:r>
              <a:rPr lang="en-US" dirty="0"/>
              <a:t>due to </a:t>
            </a:r>
            <a:r>
              <a:rPr lang="en-US" dirty="0" smtClean="0"/>
              <a:t>“</a:t>
            </a:r>
            <a:r>
              <a:rPr lang="en-US" dirty="0" err="1"/>
              <a:t>commonsensiness</a:t>
            </a:r>
            <a:r>
              <a:rPr lang="en-US" dirty="0" smtClean="0"/>
              <a:t>” but are complex </a:t>
            </a:r>
            <a:r>
              <a:rPr lang="en-US" dirty="0"/>
              <a:t>knowledge forms </a:t>
            </a:r>
            <a:r>
              <a:rPr lang="en-US" dirty="0" smtClean="0"/>
              <a:t>uniquely </a:t>
            </a:r>
            <a:r>
              <a:rPr lang="en-US" dirty="0"/>
              <a:t>situated within a particular professional practice</a:t>
            </a:r>
            <a:endParaRPr lang="en-US" dirty="0" smtClean="0"/>
          </a:p>
          <a:p>
            <a:r>
              <a:rPr lang="en-US" dirty="0" smtClean="0"/>
              <a:t>In analysis: Glimpses </a:t>
            </a:r>
            <a:r>
              <a:rPr lang="en-US" dirty="0"/>
              <a:t>of how such skills develop in </a:t>
            </a:r>
            <a:r>
              <a:rPr lang="en-US" dirty="0" smtClean="0"/>
              <a:t>practice. How </a:t>
            </a:r>
            <a:r>
              <a:rPr lang="en-US" dirty="0"/>
              <a:t>knowledge is </a:t>
            </a:r>
            <a:r>
              <a:rPr lang="en-US" dirty="0" smtClean="0"/>
              <a:t>transformed and </a:t>
            </a:r>
            <a:r>
              <a:rPr lang="en-US" dirty="0"/>
              <a:t>deepened through the students’ embodied interaction with each other, the artefacts and the </a:t>
            </a:r>
            <a:r>
              <a:rPr lang="en-US" dirty="0" smtClean="0"/>
              <a:t>surroundings</a:t>
            </a:r>
          </a:p>
          <a:p>
            <a:r>
              <a:rPr lang="en-US" dirty="0"/>
              <a:t>These knowledge </a:t>
            </a:r>
            <a:r>
              <a:rPr lang="en-US" dirty="0" smtClean="0"/>
              <a:t>forms do </a:t>
            </a:r>
            <a:r>
              <a:rPr lang="en-US" dirty="0"/>
              <a:t>not develop in a vacuum. </a:t>
            </a:r>
            <a:r>
              <a:rPr lang="en-US" dirty="0" smtClean="0"/>
              <a:t>Facilitated </a:t>
            </a:r>
            <a:r>
              <a:rPr lang="en-US" dirty="0"/>
              <a:t>by the pedagogical model of AAU-PBL, the more specific pedagogical adoption of “formal </a:t>
            </a:r>
            <a:r>
              <a:rPr lang="en-US" dirty="0" smtClean="0"/>
              <a:t>review sessions</a:t>
            </a:r>
            <a:r>
              <a:rPr lang="en-US" dirty="0"/>
              <a:t>”, as well as the students’ own adoption of peer-review sessions. </a:t>
            </a:r>
            <a:endParaRPr lang="en-US" dirty="0" smtClean="0"/>
          </a:p>
          <a:p>
            <a:r>
              <a:rPr lang="en-US" dirty="0" smtClean="0"/>
              <a:t>The </a:t>
            </a:r>
            <a:r>
              <a:rPr lang="en-US" dirty="0"/>
              <a:t>PBL model allows </a:t>
            </a:r>
            <a:r>
              <a:rPr lang="en-US" dirty="0" smtClean="0"/>
              <a:t>students to </a:t>
            </a:r>
            <a:r>
              <a:rPr lang="en-US" dirty="0"/>
              <a:t>work on their own projects over a lengthy </a:t>
            </a:r>
            <a:r>
              <a:rPr lang="en-US" dirty="0" smtClean="0"/>
              <a:t>period: </a:t>
            </a:r>
          </a:p>
          <a:p>
            <a:pPr lvl="1"/>
            <a:r>
              <a:rPr lang="en-US" dirty="0" smtClean="0"/>
              <a:t>Encourages </a:t>
            </a:r>
            <a:r>
              <a:rPr lang="en-US" dirty="0"/>
              <a:t>students to work with real-life </a:t>
            </a:r>
            <a:r>
              <a:rPr lang="en-US" dirty="0" smtClean="0"/>
              <a:t>problems. </a:t>
            </a:r>
          </a:p>
          <a:p>
            <a:pPr lvl="1"/>
            <a:r>
              <a:rPr lang="en-US" dirty="0" smtClean="0"/>
              <a:t>Encourages to </a:t>
            </a:r>
            <a:r>
              <a:rPr lang="en-US" dirty="0"/>
              <a:t>develop </a:t>
            </a:r>
            <a:r>
              <a:rPr lang="en-US" dirty="0" smtClean="0"/>
              <a:t>own </a:t>
            </a:r>
            <a:r>
              <a:rPr lang="en-US" dirty="0"/>
              <a:t>ways </a:t>
            </a:r>
            <a:r>
              <a:rPr lang="en-US" dirty="0" smtClean="0"/>
              <a:t>of </a:t>
            </a:r>
            <a:r>
              <a:rPr lang="en-US" dirty="0" err="1" smtClean="0"/>
              <a:t>organising</a:t>
            </a:r>
            <a:r>
              <a:rPr lang="en-US" dirty="0" smtClean="0"/>
              <a:t> </a:t>
            </a:r>
            <a:r>
              <a:rPr lang="en-US" dirty="0"/>
              <a:t>the work and </a:t>
            </a:r>
            <a:r>
              <a:rPr lang="en-US" dirty="0" smtClean="0"/>
              <a:t>socio-material </a:t>
            </a:r>
            <a:r>
              <a:rPr lang="en-US" dirty="0"/>
              <a:t>surroundings</a:t>
            </a:r>
            <a:r>
              <a:rPr lang="en-US" dirty="0" smtClean="0"/>
              <a:t>,</a:t>
            </a:r>
          </a:p>
          <a:p>
            <a:pPr lvl="1"/>
            <a:r>
              <a:rPr lang="en-US" dirty="0" smtClean="0"/>
              <a:t>Allow </a:t>
            </a:r>
            <a:r>
              <a:rPr lang="en-US" dirty="0"/>
              <a:t>them to engage in </a:t>
            </a:r>
            <a:r>
              <a:rPr lang="en-US" dirty="0" smtClean="0"/>
              <a:t>concrete design </a:t>
            </a:r>
            <a:r>
              <a:rPr lang="en-US" dirty="0"/>
              <a:t>practices, such as building and discussing models and </a:t>
            </a:r>
            <a:r>
              <a:rPr lang="en-US" dirty="0" smtClean="0"/>
              <a:t>sketches</a:t>
            </a:r>
            <a:endParaRPr lang="da-DK" dirty="0"/>
          </a:p>
        </p:txBody>
      </p:sp>
      <p:sp>
        <p:nvSpPr>
          <p:cNvPr id="3" name="Pladsholder til slidenummer 2"/>
          <p:cNvSpPr>
            <a:spLocks noGrp="1"/>
          </p:cNvSpPr>
          <p:nvPr>
            <p:ph type="sldNum" sz="quarter" idx="4294967295"/>
          </p:nvPr>
        </p:nvSpPr>
        <p:spPr>
          <a:xfrm>
            <a:off x="11620500" y="593725"/>
            <a:ext cx="571500" cy="227013"/>
          </a:xfrm>
        </p:spPr>
        <p:txBody>
          <a:bodyPr/>
          <a:lstStyle/>
          <a:p>
            <a:fld id="{D8D877B3-D348-4611-9BDB-C5374591D951}" type="slidenum">
              <a:rPr lang="en-US" smtClean="0"/>
              <a:pPr/>
              <a:t>40</a:t>
            </a:fld>
            <a:endParaRPr lang="en-US" dirty="0" smtClean="0"/>
          </a:p>
        </p:txBody>
      </p:sp>
    </p:spTree>
    <p:extLst>
      <p:ext uri="{BB962C8B-B14F-4D97-AF65-F5344CB8AC3E}">
        <p14:creationId xmlns:p14="http://schemas.microsoft.com/office/powerpoint/2010/main" val="4205010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billede 6"/>
          <p:cNvSpPr>
            <a:spLocks noGrp="1"/>
          </p:cNvSpPr>
          <p:nvPr>
            <p:ph type="pic" sz="quarter" idx="11"/>
          </p:nvPr>
        </p:nvSpPr>
        <p:spPr/>
      </p:sp>
      <p:sp>
        <p:nvSpPr>
          <p:cNvPr id="6" name="Titel 5"/>
          <p:cNvSpPr>
            <a:spLocks noGrp="1"/>
          </p:cNvSpPr>
          <p:nvPr>
            <p:ph type="title"/>
          </p:nvPr>
        </p:nvSpPr>
        <p:spPr/>
        <p:txBody>
          <a:bodyPr/>
          <a:lstStyle/>
          <a:p>
            <a:r>
              <a:rPr lang="en-US" dirty="0"/>
              <a:t>Ecotones as an analytic lens to understand students’ work</a:t>
            </a:r>
            <a:endParaRPr lang="en-US" dirty="0" smtClean="0"/>
          </a:p>
        </p:txBody>
      </p:sp>
      <p:sp>
        <p:nvSpPr>
          <p:cNvPr id="3" name="Pladsholder til slidenummer 2"/>
          <p:cNvSpPr>
            <a:spLocks noGrp="1"/>
          </p:cNvSpPr>
          <p:nvPr>
            <p:ph type="sldNum" sz="quarter" idx="4294967295"/>
          </p:nvPr>
        </p:nvSpPr>
        <p:spPr>
          <a:xfrm>
            <a:off x="11620500" y="593725"/>
            <a:ext cx="571500" cy="227013"/>
          </a:xfrm>
        </p:spPr>
        <p:txBody>
          <a:bodyPr/>
          <a:lstStyle/>
          <a:p>
            <a:fld id="{D8D877B3-D348-4611-9BDB-C5374591D951}" type="slidenum">
              <a:rPr lang="en-US" smtClean="0"/>
              <a:pPr/>
              <a:t>41</a:t>
            </a:fld>
            <a:endParaRPr lang="en-US" dirty="0" smtClean="0"/>
          </a:p>
        </p:txBody>
      </p:sp>
    </p:spTree>
    <p:extLst>
      <p:ext uri="{BB962C8B-B14F-4D97-AF65-F5344CB8AC3E}">
        <p14:creationId xmlns:p14="http://schemas.microsoft.com/office/powerpoint/2010/main" val="1658539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title"/>
          </p:nvPr>
        </p:nvSpPr>
        <p:spPr>
          <a:xfrm>
            <a:off x="766763" y="657225"/>
            <a:ext cx="6589728" cy="1402687"/>
          </a:xfrm>
        </p:spPr>
        <p:txBody>
          <a:bodyPr/>
          <a:lstStyle/>
          <a:p>
            <a:r>
              <a:rPr lang="da-DK" dirty="0" err="1" smtClean="0"/>
              <a:t>Ecotones</a:t>
            </a:r>
            <a:r>
              <a:rPr lang="da-DK" dirty="0" smtClean="0"/>
              <a:t> as </a:t>
            </a:r>
            <a:r>
              <a:rPr lang="da-DK" dirty="0" err="1" smtClean="0"/>
              <a:t>analytic</a:t>
            </a:r>
            <a:r>
              <a:rPr lang="da-DK" dirty="0" smtClean="0"/>
              <a:t> lens</a:t>
            </a:r>
            <a:endParaRPr lang="da-DK" dirty="0"/>
          </a:p>
        </p:txBody>
      </p:sp>
      <p:sp>
        <p:nvSpPr>
          <p:cNvPr id="4" name="Pladsholder til tekst 3"/>
          <p:cNvSpPr>
            <a:spLocks noGrp="1"/>
          </p:cNvSpPr>
          <p:nvPr>
            <p:ph type="body" sz="quarter" idx="12"/>
          </p:nvPr>
        </p:nvSpPr>
        <p:spPr/>
        <p:txBody>
          <a:bodyPr/>
          <a:lstStyle/>
          <a:p>
            <a:r>
              <a:rPr lang="da-DK" dirty="0" err="1" smtClean="0"/>
              <a:t>Why</a:t>
            </a:r>
            <a:r>
              <a:rPr lang="da-DK" dirty="0" smtClean="0"/>
              <a:t> </a:t>
            </a:r>
            <a:r>
              <a:rPr lang="da-DK" dirty="0" err="1" smtClean="0"/>
              <a:t>ecotones</a:t>
            </a:r>
            <a:endParaRPr lang="da-DK" dirty="0" smtClean="0"/>
          </a:p>
          <a:p>
            <a:r>
              <a:rPr lang="da-DK" dirty="0" smtClean="0"/>
              <a:t>The </a:t>
            </a:r>
            <a:r>
              <a:rPr lang="da-DK" dirty="0" err="1" smtClean="0"/>
              <a:t>notion</a:t>
            </a:r>
            <a:r>
              <a:rPr lang="da-DK" dirty="0" smtClean="0"/>
              <a:t> of </a:t>
            </a:r>
            <a:r>
              <a:rPr lang="da-DK" dirty="0" err="1" smtClean="0"/>
              <a:t>Ecotones</a:t>
            </a:r>
            <a:endParaRPr lang="da-DK" dirty="0" smtClean="0"/>
          </a:p>
          <a:p>
            <a:r>
              <a:rPr lang="da-DK" dirty="0" err="1" smtClean="0"/>
              <a:t>Characteristics</a:t>
            </a:r>
            <a:r>
              <a:rPr lang="da-DK" dirty="0" smtClean="0"/>
              <a:t> of </a:t>
            </a:r>
            <a:r>
              <a:rPr lang="da-DK" dirty="0" err="1" smtClean="0"/>
              <a:t>Ecotones</a:t>
            </a:r>
            <a:endParaRPr lang="da-DK" dirty="0" smtClean="0"/>
          </a:p>
          <a:p>
            <a:r>
              <a:rPr lang="da-DK" dirty="0" err="1" smtClean="0"/>
              <a:t>Examples</a:t>
            </a:r>
            <a:r>
              <a:rPr lang="da-DK" dirty="0" smtClean="0"/>
              <a:t> from the </a:t>
            </a:r>
            <a:r>
              <a:rPr lang="da-DK" dirty="0" err="1" smtClean="0"/>
              <a:t>analysis</a:t>
            </a:r>
            <a:endParaRPr lang="da-DK" dirty="0" smtClean="0"/>
          </a:p>
          <a:p>
            <a:r>
              <a:rPr lang="da-DK" dirty="0" err="1" smtClean="0"/>
              <a:t>What</a:t>
            </a:r>
            <a:r>
              <a:rPr lang="da-DK" dirty="0" smtClean="0"/>
              <a:t> </a:t>
            </a:r>
            <a:r>
              <a:rPr lang="da-DK" dirty="0" err="1" smtClean="0"/>
              <a:t>does</a:t>
            </a:r>
            <a:r>
              <a:rPr lang="da-DK" dirty="0" smtClean="0"/>
              <a:t> it </a:t>
            </a:r>
            <a:r>
              <a:rPr lang="da-DK" dirty="0" err="1" smtClean="0"/>
              <a:t>help</a:t>
            </a:r>
            <a:r>
              <a:rPr lang="da-DK" dirty="0" smtClean="0"/>
              <a:t> </a:t>
            </a:r>
            <a:r>
              <a:rPr lang="da-DK" dirty="0" err="1" smtClean="0"/>
              <a:t>us</a:t>
            </a:r>
            <a:r>
              <a:rPr lang="da-DK" dirty="0" smtClean="0"/>
              <a:t> do?</a:t>
            </a:r>
          </a:p>
          <a:p>
            <a:pPr marL="0" indent="0">
              <a:buNone/>
            </a:pPr>
            <a:endParaRPr lang="da-DK" dirty="0" smtClean="0"/>
          </a:p>
          <a:p>
            <a:endParaRPr lang="da-DK" dirty="0"/>
          </a:p>
        </p:txBody>
      </p:sp>
      <p:sp>
        <p:nvSpPr>
          <p:cNvPr id="5" name="Pladsholder til tekst 4"/>
          <p:cNvSpPr>
            <a:spLocks noGrp="1"/>
          </p:cNvSpPr>
          <p:nvPr>
            <p:ph type="body" sz="quarter" idx="13"/>
          </p:nvPr>
        </p:nvSpPr>
        <p:spPr>
          <a:xfrm>
            <a:off x="3071813" y="6363837"/>
            <a:ext cx="1605290" cy="282204"/>
          </a:xfrm>
        </p:spPr>
        <p:txBody>
          <a:bodyPr/>
          <a:lstStyle/>
          <a:p>
            <a:endParaRPr lang="da-DK" dirty="0"/>
          </a:p>
        </p:txBody>
      </p:sp>
      <p:sp>
        <p:nvSpPr>
          <p:cNvPr id="6" name="Rektangel 5"/>
          <p:cNvSpPr/>
          <p:nvPr/>
        </p:nvSpPr>
        <p:spPr>
          <a:xfrm>
            <a:off x="7528373" y="3527555"/>
            <a:ext cx="4745904" cy="954107"/>
          </a:xfrm>
          <a:prstGeom prst="rect">
            <a:avLst/>
          </a:prstGeom>
        </p:spPr>
        <p:txBody>
          <a:bodyPr wrap="square">
            <a:spAutoFit/>
          </a:bodyPr>
          <a:lstStyle/>
          <a:p>
            <a:r>
              <a:rPr lang="da-DK" sz="1400" dirty="0">
                <a:solidFill>
                  <a:schemeClr val="bg1"/>
                </a:solidFill>
              </a:rPr>
              <a:t>Ryberg, T., Davidsen, J., Bernhard, J. </a:t>
            </a:r>
            <a:r>
              <a:rPr lang="da-DK" sz="1400" i="1" dirty="0">
                <a:solidFill>
                  <a:schemeClr val="bg1"/>
                </a:solidFill>
              </a:rPr>
              <a:t>et al.</a:t>
            </a:r>
            <a:r>
              <a:rPr lang="da-DK" sz="1400" dirty="0">
                <a:solidFill>
                  <a:schemeClr val="bg1"/>
                </a:solidFill>
              </a:rPr>
              <a:t> </a:t>
            </a:r>
            <a:r>
              <a:rPr lang="da-DK" sz="1400" dirty="0" err="1">
                <a:solidFill>
                  <a:schemeClr val="bg1"/>
                </a:solidFill>
              </a:rPr>
              <a:t>Ecotones</a:t>
            </a:r>
            <a:r>
              <a:rPr lang="da-DK" sz="1400" dirty="0">
                <a:solidFill>
                  <a:schemeClr val="bg1"/>
                </a:solidFill>
              </a:rPr>
              <a:t>: a </a:t>
            </a:r>
            <a:r>
              <a:rPr lang="da-DK" sz="1400" dirty="0" err="1">
                <a:solidFill>
                  <a:schemeClr val="bg1"/>
                </a:solidFill>
              </a:rPr>
              <a:t>Conceptual</a:t>
            </a:r>
            <a:r>
              <a:rPr lang="da-DK" sz="1400" dirty="0">
                <a:solidFill>
                  <a:schemeClr val="bg1"/>
                </a:solidFill>
              </a:rPr>
              <a:t> </a:t>
            </a:r>
            <a:r>
              <a:rPr lang="da-DK" sz="1400" dirty="0" err="1">
                <a:solidFill>
                  <a:schemeClr val="bg1"/>
                </a:solidFill>
              </a:rPr>
              <a:t>Contribution</a:t>
            </a:r>
            <a:r>
              <a:rPr lang="da-DK" sz="1400" dirty="0">
                <a:solidFill>
                  <a:schemeClr val="bg1"/>
                </a:solidFill>
              </a:rPr>
              <a:t> to Postdigital </a:t>
            </a:r>
            <a:r>
              <a:rPr lang="da-DK" sz="1400" dirty="0" err="1">
                <a:solidFill>
                  <a:schemeClr val="bg1"/>
                </a:solidFill>
              </a:rPr>
              <a:t>Thinking</a:t>
            </a:r>
            <a:r>
              <a:rPr lang="da-DK" sz="1400" dirty="0">
                <a:solidFill>
                  <a:schemeClr val="bg1"/>
                </a:solidFill>
              </a:rPr>
              <a:t>. </a:t>
            </a:r>
            <a:r>
              <a:rPr lang="da-DK" sz="1400" i="1" dirty="0" err="1">
                <a:solidFill>
                  <a:schemeClr val="bg1"/>
                </a:solidFill>
              </a:rPr>
              <a:t>Postdigit</a:t>
            </a:r>
            <a:r>
              <a:rPr lang="da-DK" sz="1400" i="1" dirty="0">
                <a:solidFill>
                  <a:schemeClr val="bg1"/>
                </a:solidFill>
              </a:rPr>
              <a:t> </a:t>
            </a:r>
            <a:r>
              <a:rPr lang="da-DK" sz="1400" i="1" dirty="0" err="1">
                <a:solidFill>
                  <a:schemeClr val="bg1"/>
                </a:solidFill>
              </a:rPr>
              <a:t>Sci</a:t>
            </a:r>
            <a:r>
              <a:rPr lang="da-DK" sz="1400" i="1" dirty="0">
                <a:solidFill>
                  <a:schemeClr val="bg1"/>
                </a:solidFill>
              </a:rPr>
              <a:t> </a:t>
            </a:r>
            <a:r>
              <a:rPr lang="da-DK" sz="1400" i="1" dirty="0" err="1">
                <a:solidFill>
                  <a:schemeClr val="bg1"/>
                </a:solidFill>
              </a:rPr>
              <a:t>Educ</a:t>
            </a:r>
            <a:r>
              <a:rPr lang="da-DK" sz="1400" dirty="0">
                <a:solidFill>
                  <a:schemeClr val="bg1"/>
                </a:solidFill>
              </a:rPr>
              <a:t> (2021). https://doi.org/10.1007/s42438-020-00213-5</a:t>
            </a:r>
          </a:p>
        </p:txBody>
      </p:sp>
      <p:sp>
        <p:nvSpPr>
          <p:cNvPr id="8" name="Rektangel 7"/>
          <p:cNvSpPr/>
          <p:nvPr/>
        </p:nvSpPr>
        <p:spPr>
          <a:xfrm>
            <a:off x="7631219" y="6251023"/>
            <a:ext cx="3543534" cy="507831"/>
          </a:xfrm>
          <a:prstGeom prst="rect">
            <a:avLst/>
          </a:prstGeom>
        </p:spPr>
        <p:txBody>
          <a:bodyPr wrap="square">
            <a:spAutoFit/>
          </a:bodyPr>
          <a:lstStyle/>
          <a:p>
            <a:r>
              <a:rPr lang="da-DK" sz="900" dirty="0" smtClean="0">
                <a:solidFill>
                  <a:schemeClr val="bg1"/>
                </a:solidFill>
              </a:rPr>
              <a:t>Image </a:t>
            </a:r>
            <a:r>
              <a:rPr lang="da-DK" sz="900" dirty="0" err="1" smtClean="0">
                <a:solidFill>
                  <a:schemeClr val="bg1"/>
                </a:solidFill>
              </a:rPr>
              <a:t>credit</a:t>
            </a:r>
            <a:r>
              <a:rPr lang="da-DK" sz="900" dirty="0" smtClean="0">
                <a:solidFill>
                  <a:schemeClr val="bg1"/>
                </a:solidFill>
              </a:rPr>
              <a:t> Günther Klug https</a:t>
            </a:r>
            <a:r>
              <a:rPr lang="da-DK" sz="900" dirty="0">
                <a:solidFill>
                  <a:schemeClr val="bg1"/>
                </a:solidFill>
              </a:rPr>
              <a:t>://en.wikipedia.org/wiki/Ecotone#/media/File:Blick_vom_L%C3%B6ns_Turm_HemmelsdorferSee_Ausfluss_aalbek.jpg</a:t>
            </a:r>
          </a:p>
        </p:txBody>
      </p:sp>
    </p:spTree>
    <p:extLst>
      <p:ext uri="{BB962C8B-B14F-4D97-AF65-F5344CB8AC3E}">
        <p14:creationId xmlns:p14="http://schemas.microsoft.com/office/powerpoint/2010/main" val="3444573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Titel 2"/>
          <p:cNvSpPr>
            <a:spLocks noGrp="1"/>
          </p:cNvSpPr>
          <p:nvPr>
            <p:ph type="title"/>
          </p:nvPr>
        </p:nvSpPr>
        <p:spPr/>
        <p:txBody>
          <a:bodyPr/>
          <a:lstStyle/>
          <a:p>
            <a:r>
              <a:rPr lang="da-DK" dirty="0" err="1" smtClean="0"/>
              <a:t>Why</a:t>
            </a:r>
            <a:r>
              <a:rPr lang="da-DK" dirty="0" smtClean="0"/>
              <a:t> </a:t>
            </a:r>
            <a:r>
              <a:rPr lang="da-DK" dirty="0" err="1" smtClean="0"/>
              <a:t>Ecotones</a:t>
            </a:r>
            <a:endParaRPr lang="da-DK" dirty="0"/>
          </a:p>
        </p:txBody>
      </p:sp>
      <p:sp>
        <p:nvSpPr>
          <p:cNvPr id="4" name="Pladsholder til tekst 3"/>
          <p:cNvSpPr>
            <a:spLocks noGrp="1"/>
          </p:cNvSpPr>
          <p:nvPr>
            <p:ph type="body" sz="quarter" idx="12"/>
          </p:nvPr>
        </p:nvSpPr>
        <p:spPr>
          <a:xfrm>
            <a:off x="766763" y="1312696"/>
            <a:ext cx="6486729" cy="4835661"/>
          </a:xfrm>
        </p:spPr>
        <p:txBody>
          <a:bodyPr>
            <a:normAutofit/>
          </a:bodyPr>
          <a:lstStyle/>
          <a:p>
            <a:r>
              <a:rPr lang="da-DK" sz="1800" dirty="0" err="1" smtClean="0"/>
              <a:t>Dissatisfaction</a:t>
            </a:r>
            <a:r>
              <a:rPr lang="da-DK" sz="1800" dirty="0" smtClean="0"/>
              <a:t> with </a:t>
            </a:r>
            <a:r>
              <a:rPr lang="da-DK" sz="1800" dirty="0" err="1" smtClean="0"/>
              <a:t>dichotomies</a:t>
            </a:r>
            <a:r>
              <a:rPr lang="da-DK" sz="1800" dirty="0" smtClean="0"/>
              <a:t> </a:t>
            </a:r>
            <a:r>
              <a:rPr lang="da-DK" sz="1800" dirty="0" err="1" smtClean="0"/>
              <a:t>such</a:t>
            </a:r>
            <a:r>
              <a:rPr lang="da-DK" sz="1800" dirty="0" smtClean="0"/>
              <a:t> as </a:t>
            </a:r>
            <a:r>
              <a:rPr lang="da-DK" sz="1800" dirty="0" err="1" smtClean="0"/>
              <a:t>analogue</a:t>
            </a:r>
            <a:r>
              <a:rPr lang="da-DK" sz="1800" dirty="0" smtClean="0"/>
              <a:t>/real/</a:t>
            </a:r>
            <a:r>
              <a:rPr lang="da-DK" sz="1800" dirty="0" err="1" smtClean="0"/>
              <a:t>material</a:t>
            </a:r>
            <a:r>
              <a:rPr lang="da-DK" sz="1800" dirty="0" smtClean="0"/>
              <a:t> vs. online/virtual/digital</a:t>
            </a:r>
          </a:p>
          <a:p>
            <a:r>
              <a:rPr lang="da-DK" sz="1800" dirty="0" err="1" smtClean="0"/>
              <a:t>Concern</a:t>
            </a:r>
            <a:r>
              <a:rPr lang="da-DK" sz="1800" dirty="0" smtClean="0"/>
              <a:t> </a:t>
            </a:r>
            <a:r>
              <a:rPr lang="da-DK" sz="1800" dirty="0" err="1" smtClean="0"/>
              <a:t>also</a:t>
            </a:r>
            <a:r>
              <a:rPr lang="da-DK" sz="1800" dirty="0" smtClean="0"/>
              <a:t> with ‘</a:t>
            </a:r>
            <a:r>
              <a:rPr lang="da-DK" sz="1800" dirty="0" err="1" smtClean="0"/>
              <a:t>digitalisation</a:t>
            </a:r>
            <a:r>
              <a:rPr lang="da-DK" sz="1800" dirty="0" smtClean="0"/>
              <a:t>’, ‘digital </a:t>
            </a:r>
            <a:r>
              <a:rPr lang="da-DK" sz="1800" dirty="0" err="1" smtClean="0"/>
              <a:t>competences</a:t>
            </a:r>
            <a:r>
              <a:rPr lang="da-DK" sz="1800" dirty="0" smtClean="0"/>
              <a:t>’, ‘digital X’</a:t>
            </a:r>
          </a:p>
          <a:p>
            <a:r>
              <a:rPr lang="da-DK" sz="1800" dirty="0" err="1" smtClean="0"/>
              <a:t>Vilification</a:t>
            </a:r>
            <a:r>
              <a:rPr lang="da-DK" sz="1800" dirty="0" smtClean="0"/>
              <a:t> or </a:t>
            </a:r>
            <a:r>
              <a:rPr lang="da-DK" sz="1800" dirty="0" err="1" smtClean="0"/>
              <a:t>romantisation</a:t>
            </a:r>
            <a:r>
              <a:rPr lang="da-DK" sz="1800" dirty="0" smtClean="0"/>
              <a:t> of ‘the digital’</a:t>
            </a:r>
          </a:p>
          <a:p>
            <a:r>
              <a:rPr lang="da-DK" sz="1800" dirty="0" err="1" smtClean="0"/>
              <a:t>Both</a:t>
            </a:r>
            <a:r>
              <a:rPr lang="da-DK" sz="1800" dirty="0" smtClean="0"/>
              <a:t> </a:t>
            </a:r>
            <a:r>
              <a:rPr lang="da-DK" sz="1800" dirty="0" err="1" smtClean="0"/>
              <a:t>tend</a:t>
            </a:r>
            <a:r>
              <a:rPr lang="da-DK" sz="1800" dirty="0" smtClean="0"/>
              <a:t> to overlook the </a:t>
            </a:r>
            <a:r>
              <a:rPr lang="da-DK" sz="1800" dirty="0" err="1" smtClean="0"/>
              <a:t>complex</a:t>
            </a:r>
            <a:r>
              <a:rPr lang="da-DK" sz="1800" dirty="0" smtClean="0"/>
              <a:t> </a:t>
            </a:r>
            <a:r>
              <a:rPr lang="da-DK" sz="1800" dirty="0" err="1" smtClean="0"/>
              <a:t>ways</a:t>
            </a:r>
            <a:r>
              <a:rPr lang="da-DK" sz="1800" dirty="0" smtClean="0"/>
              <a:t> in </a:t>
            </a:r>
            <a:r>
              <a:rPr lang="da-DK" sz="1800" dirty="0" err="1" smtClean="0"/>
              <a:t>which</a:t>
            </a:r>
            <a:r>
              <a:rPr lang="da-DK" sz="1800" dirty="0" smtClean="0"/>
              <a:t> </a:t>
            </a:r>
            <a:r>
              <a:rPr lang="da-DK" sz="1800" dirty="0" err="1" smtClean="0"/>
              <a:t>we</a:t>
            </a:r>
            <a:r>
              <a:rPr lang="da-DK" sz="1800" dirty="0" smtClean="0"/>
              <a:t> </a:t>
            </a:r>
            <a:r>
              <a:rPr lang="da-DK" sz="1800" dirty="0" err="1" smtClean="0"/>
              <a:t>are</a:t>
            </a:r>
            <a:r>
              <a:rPr lang="da-DK" sz="1800" dirty="0" smtClean="0"/>
              <a:t> </a:t>
            </a:r>
            <a:r>
              <a:rPr lang="da-DK" sz="1800" dirty="0" err="1" smtClean="0"/>
              <a:t>already</a:t>
            </a:r>
            <a:r>
              <a:rPr lang="da-DK" sz="1800" dirty="0" smtClean="0"/>
              <a:t> </a:t>
            </a:r>
            <a:r>
              <a:rPr lang="da-DK" sz="1800" dirty="0" err="1" smtClean="0"/>
              <a:t>deeply</a:t>
            </a:r>
            <a:r>
              <a:rPr lang="da-DK" sz="1800" dirty="0" smtClean="0"/>
              <a:t> ‘digital’ and </a:t>
            </a:r>
            <a:r>
              <a:rPr lang="da-DK" sz="1800" dirty="0" err="1" smtClean="0"/>
              <a:t>how</a:t>
            </a:r>
            <a:r>
              <a:rPr lang="da-DK" sz="1800" dirty="0" smtClean="0"/>
              <a:t> the digital </a:t>
            </a:r>
            <a:r>
              <a:rPr lang="da-DK" sz="1800" dirty="0" err="1" smtClean="0"/>
              <a:t>weaves</a:t>
            </a:r>
            <a:r>
              <a:rPr lang="da-DK" sz="1800" dirty="0" smtClean="0"/>
              <a:t> </a:t>
            </a:r>
            <a:r>
              <a:rPr lang="da-DK" sz="1800" dirty="0" err="1" smtClean="0"/>
              <a:t>itself</a:t>
            </a:r>
            <a:r>
              <a:rPr lang="da-DK" sz="1800" dirty="0" smtClean="0"/>
              <a:t> </a:t>
            </a:r>
            <a:r>
              <a:rPr lang="da-DK" sz="1800" dirty="0" err="1" smtClean="0"/>
              <a:t>into</a:t>
            </a:r>
            <a:r>
              <a:rPr lang="da-DK" sz="1800" dirty="0" smtClean="0"/>
              <a:t> the </a:t>
            </a:r>
            <a:r>
              <a:rPr lang="da-DK" sz="1800" dirty="0" err="1" smtClean="0"/>
              <a:t>tapestry</a:t>
            </a:r>
            <a:r>
              <a:rPr lang="da-DK" sz="1800" dirty="0" smtClean="0"/>
              <a:t> of </a:t>
            </a:r>
            <a:r>
              <a:rPr lang="da-DK" sz="1800" dirty="0" err="1" smtClean="0"/>
              <a:t>everyday</a:t>
            </a:r>
            <a:r>
              <a:rPr lang="da-DK" sz="1800" dirty="0" smtClean="0"/>
              <a:t> </a:t>
            </a:r>
            <a:r>
              <a:rPr lang="da-DK" sz="1800" dirty="0" err="1" smtClean="0"/>
              <a:t>life</a:t>
            </a:r>
            <a:endParaRPr lang="da-DK" sz="1800" dirty="0" smtClean="0"/>
          </a:p>
          <a:p>
            <a:r>
              <a:rPr lang="da-DK" sz="1800" dirty="0" err="1" smtClean="0"/>
              <a:t>Ecotones</a:t>
            </a:r>
            <a:r>
              <a:rPr lang="da-DK" sz="1800" dirty="0" smtClean="0"/>
              <a:t> as an </a:t>
            </a:r>
            <a:r>
              <a:rPr lang="da-DK" sz="1800" dirty="0" err="1" smtClean="0"/>
              <a:t>analytic</a:t>
            </a:r>
            <a:r>
              <a:rPr lang="da-DK" sz="1800" dirty="0" smtClean="0"/>
              <a:t> </a:t>
            </a:r>
            <a:r>
              <a:rPr lang="da-DK" sz="1800" dirty="0" err="1" smtClean="0"/>
              <a:t>concept</a:t>
            </a:r>
            <a:r>
              <a:rPr lang="da-DK" sz="1800" dirty="0" smtClean="0"/>
              <a:t> to </a:t>
            </a:r>
            <a:r>
              <a:rPr lang="da-DK" sz="1800" dirty="0" err="1" smtClean="0"/>
              <a:t>dissolve</a:t>
            </a:r>
            <a:r>
              <a:rPr lang="da-DK" sz="1800" dirty="0" smtClean="0"/>
              <a:t> or </a:t>
            </a:r>
            <a:r>
              <a:rPr lang="da-DK" sz="1800" dirty="0" err="1" smtClean="0"/>
              <a:t>easen</a:t>
            </a:r>
            <a:r>
              <a:rPr lang="da-DK" sz="1800" dirty="0" smtClean="0"/>
              <a:t> </a:t>
            </a:r>
            <a:r>
              <a:rPr lang="da-DK" sz="1800" dirty="0" err="1" smtClean="0"/>
              <a:t>perceived</a:t>
            </a:r>
            <a:r>
              <a:rPr lang="da-DK" sz="1800" dirty="0" smtClean="0"/>
              <a:t> </a:t>
            </a:r>
            <a:r>
              <a:rPr lang="da-DK" sz="1800" dirty="0" err="1" smtClean="0"/>
              <a:t>contradictions</a:t>
            </a:r>
            <a:endParaRPr lang="da-DK" sz="1800" dirty="0"/>
          </a:p>
        </p:txBody>
      </p:sp>
      <p:sp>
        <p:nvSpPr>
          <p:cNvPr id="5" name="Pladsholder til tekst 4"/>
          <p:cNvSpPr>
            <a:spLocks noGrp="1"/>
          </p:cNvSpPr>
          <p:nvPr>
            <p:ph type="body" sz="quarter" idx="13"/>
          </p:nvPr>
        </p:nvSpPr>
        <p:spPr/>
        <p:txBody>
          <a:bodyPr/>
          <a:lstStyle/>
          <a:p>
            <a:endParaRPr lang="da-DK"/>
          </a:p>
        </p:txBody>
      </p:sp>
      <p:sp>
        <p:nvSpPr>
          <p:cNvPr id="6" name="Rektangel 5"/>
          <p:cNvSpPr/>
          <p:nvPr/>
        </p:nvSpPr>
        <p:spPr>
          <a:xfrm>
            <a:off x="7955730" y="474345"/>
            <a:ext cx="3719307" cy="2492990"/>
          </a:xfrm>
          <a:prstGeom prst="rect">
            <a:avLst/>
          </a:prstGeom>
        </p:spPr>
        <p:txBody>
          <a:bodyPr wrap="square">
            <a:spAutoFit/>
          </a:bodyPr>
          <a:lstStyle/>
          <a:p>
            <a:r>
              <a:rPr lang="en-US" sz="1200" b="1" dirty="0">
                <a:solidFill>
                  <a:srgbClr val="131413"/>
                </a:solidFill>
                <a:latin typeface="JbxvrgAdvTT3713a231"/>
              </a:rPr>
              <a:t>Therefore, the </a:t>
            </a:r>
            <a:r>
              <a:rPr lang="en-US" sz="1200" b="1" dirty="0" err="1">
                <a:solidFill>
                  <a:srgbClr val="131413"/>
                </a:solidFill>
                <a:latin typeface="JbxvrgAdvTT3713a231"/>
              </a:rPr>
              <a:t>postdigital</a:t>
            </a:r>
            <a:r>
              <a:rPr lang="en-US" sz="1200" b="1" dirty="0">
                <a:solidFill>
                  <a:srgbClr val="131413"/>
                </a:solidFill>
                <a:latin typeface="JbxvrgAdvTT3713a231"/>
              </a:rPr>
              <a:t> is about dragging </a:t>
            </a:r>
            <a:r>
              <a:rPr lang="en-US" sz="1200" b="1" dirty="0" err="1">
                <a:solidFill>
                  <a:srgbClr val="131413"/>
                </a:solidFill>
                <a:latin typeface="JbxvrgAdvTT3713a231"/>
              </a:rPr>
              <a:t>digitalisation</a:t>
            </a:r>
            <a:r>
              <a:rPr lang="en-US" sz="1200" b="1" dirty="0">
                <a:solidFill>
                  <a:srgbClr val="131413"/>
                </a:solidFill>
                <a:latin typeface="JbxvrgAdvTT3713a231"/>
              </a:rPr>
              <a:t> and the digital</a:t>
            </a:r>
            <a:r>
              <a:rPr lang="en-US" sz="1200" b="1" dirty="0">
                <a:solidFill>
                  <a:srgbClr val="131413"/>
                </a:solidFill>
                <a:latin typeface="CbfbnbAdvTT3713a231+20"/>
              </a:rPr>
              <a:t>—</a:t>
            </a:r>
            <a:r>
              <a:rPr lang="en-US" sz="1200" b="1" dirty="0">
                <a:solidFill>
                  <a:srgbClr val="131413"/>
                </a:solidFill>
                <a:latin typeface="JbxvrgAdvTT3713a231"/>
              </a:rPr>
              <a:t>kicking </a:t>
            </a:r>
            <a:r>
              <a:rPr lang="en-US" sz="1200" b="1" dirty="0" smtClean="0">
                <a:solidFill>
                  <a:srgbClr val="131413"/>
                </a:solidFill>
                <a:latin typeface="JbxvrgAdvTT3713a231"/>
              </a:rPr>
              <a:t>and screaming</a:t>
            </a:r>
            <a:r>
              <a:rPr lang="en-US" sz="1200" b="1" dirty="0" smtClean="0">
                <a:solidFill>
                  <a:srgbClr val="131413"/>
                </a:solidFill>
                <a:latin typeface="CbfbnbAdvTT3713a231+20"/>
              </a:rPr>
              <a:t>—</a:t>
            </a:r>
            <a:r>
              <a:rPr lang="en-US" sz="1200" b="1" dirty="0" smtClean="0">
                <a:solidFill>
                  <a:srgbClr val="131413"/>
                </a:solidFill>
                <a:latin typeface="JbxvrgAdvTT3713a231"/>
              </a:rPr>
              <a:t>down </a:t>
            </a:r>
            <a:r>
              <a:rPr lang="en-US" sz="1200" b="1" dirty="0">
                <a:solidFill>
                  <a:srgbClr val="131413"/>
                </a:solidFill>
                <a:latin typeface="JbxvrgAdvTT3713a231"/>
              </a:rPr>
              <a:t>from its discursive celestial, ethereal home and into the mud. </a:t>
            </a:r>
            <a:endParaRPr lang="en-US" sz="1200" b="1" dirty="0" smtClean="0">
              <a:solidFill>
                <a:srgbClr val="131413"/>
              </a:solidFill>
              <a:latin typeface="JbxvrgAdvTT3713a231"/>
            </a:endParaRPr>
          </a:p>
          <a:p>
            <a:endParaRPr lang="en-US" sz="1200" dirty="0">
              <a:solidFill>
                <a:srgbClr val="131413"/>
              </a:solidFill>
              <a:latin typeface="JbxvrgAdvTT3713a231"/>
            </a:endParaRPr>
          </a:p>
          <a:p>
            <a:r>
              <a:rPr lang="en-US" sz="1200" dirty="0" smtClean="0">
                <a:solidFill>
                  <a:srgbClr val="131413"/>
                </a:solidFill>
                <a:latin typeface="JbxvrgAdvTT3713a231"/>
              </a:rPr>
              <a:t>It </a:t>
            </a:r>
            <a:r>
              <a:rPr lang="en-US" sz="1200" dirty="0">
                <a:solidFill>
                  <a:srgbClr val="131413"/>
                </a:solidFill>
                <a:latin typeface="JbxvrgAdvTT3713a231"/>
              </a:rPr>
              <a:t>is </a:t>
            </a:r>
            <a:r>
              <a:rPr lang="en-US" sz="1200" dirty="0" smtClean="0">
                <a:solidFill>
                  <a:srgbClr val="131413"/>
                </a:solidFill>
                <a:latin typeface="JbxvrgAdvTT3713a231"/>
              </a:rPr>
              <a:t>about rubbing </a:t>
            </a:r>
            <a:r>
              <a:rPr lang="en-US" sz="1200" dirty="0">
                <a:solidFill>
                  <a:srgbClr val="131413"/>
                </a:solidFill>
                <a:latin typeface="JbxvrgAdvTT3713a231"/>
              </a:rPr>
              <a:t>its nose in the complexities of everyday practice, such as managing a class of </a:t>
            </a:r>
            <a:r>
              <a:rPr lang="en-US" sz="1200" dirty="0" smtClean="0">
                <a:solidFill>
                  <a:srgbClr val="131413"/>
                </a:solidFill>
                <a:latin typeface="JbxvrgAdvTT3713a231"/>
              </a:rPr>
              <a:t>7-year olds working </a:t>
            </a:r>
            <a:r>
              <a:rPr lang="en-US" sz="1200" dirty="0">
                <a:solidFill>
                  <a:srgbClr val="131413"/>
                </a:solidFill>
                <a:latin typeface="JbxvrgAdvTT3713a231"/>
              </a:rPr>
              <a:t>on tablets (half of them not charged and the other half with links to </a:t>
            </a:r>
            <a:r>
              <a:rPr lang="en-US" sz="1200" dirty="0" smtClean="0">
                <a:solidFill>
                  <a:srgbClr val="131413"/>
                </a:solidFill>
                <a:latin typeface="JbxvrgAdvTT3713a231"/>
              </a:rPr>
              <a:t>dubious sites</a:t>
            </a:r>
            <a:r>
              <a:rPr lang="en-US" sz="1200" dirty="0">
                <a:solidFill>
                  <a:srgbClr val="131413"/>
                </a:solidFill>
                <a:latin typeface="JbxvrgAdvTT3713a231"/>
              </a:rPr>
              <a:t>); the realities of gender or racial bias of algorithms or how notions of </a:t>
            </a:r>
            <a:r>
              <a:rPr lang="en-US" sz="1200" dirty="0" smtClean="0">
                <a:solidFill>
                  <a:srgbClr val="131413"/>
                </a:solidFill>
                <a:latin typeface="JbxvrgAdvTT3713a231"/>
              </a:rPr>
              <a:t>imagined efficiency </a:t>
            </a:r>
            <a:r>
              <a:rPr lang="en-US" sz="1200" dirty="0">
                <a:solidFill>
                  <a:srgbClr val="131413"/>
                </a:solidFill>
                <a:latin typeface="JbxvrgAdvTT3713a231"/>
              </a:rPr>
              <a:t>gains brought about by </a:t>
            </a:r>
            <a:r>
              <a:rPr lang="en-US" sz="1200" dirty="0">
                <a:solidFill>
                  <a:srgbClr val="131413"/>
                </a:solidFill>
                <a:latin typeface="CbfbnbAdvTT3713a231+20"/>
              </a:rPr>
              <a:t>‘</a:t>
            </a:r>
            <a:r>
              <a:rPr lang="en-US" sz="1200" dirty="0">
                <a:solidFill>
                  <a:srgbClr val="131413"/>
                </a:solidFill>
                <a:latin typeface="JbxvrgAdvTT3713a231"/>
              </a:rPr>
              <a:t>the digital</a:t>
            </a:r>
            <a:r>
              <a:rPr lang="en-US" sz="1200" dirty="0">
                <a:solidFill>
                  <a:srgbClr val="131413"/>
                </a:solidFill>
                <a:latin typeface="CbfbnbAdvTT3713a231+20"/>
              </a:rPr>
              <a:t>’ </a:t>
            </a:r>
            <a:r>
              <a:rPr lang="en-US" sz="1200" dirty="0">
                <a:solidFill>
                  <a:srgbClr val="131413"/>
                </a:solidFill>
                <a:latin typeface="JbxvrgAdvTT3713a231"/>
              </a:rPr>
              <a:t>impact on work-life balance in </a:t>
            </a:r>
            <a:r>
              <a:rPr lang="en-US" sz="1200" dirty="0" err="1">
                <a:solidFill>
                  <a:srgbClr val="131413"/>
                </a:solidFill>
                <a:latin typeface="JbxvrgAdvTT3713a231"/>
              </a:rPr>
              <a:t>organisations</a:t>
            </a:r>
            <a:r>
              <a:rPr lang="en-US" sz="1200" dirty="0" smtClean="0">
                <a:solidFill>
                  <a:srgbClr val="131413"/>
                </a:solidFill>
                <a:latin typeface="JbxvrgAdvTT3713a231"/>
              </a:rPr>
              <a:t>. </a:t>
            </a:r>
            <a:endParaRPr lang="da-DK" sz="1200" dirty="0"/>
          </a:p>
        </p:txBody>
      </p:sp>
      <p:sp>
        <p:nvSpPr>
          <p:cNvPr id="7" name="Rektangel 6"/>
          <p:cNvSpPr/>
          <p:nvPr/>
        </p:nvSpPr>
        <p:spPr>
          <a:xfrm>
            <a:off x="7955730" y="3158341"/>
            <a:ext cx="3130277" cy="1169551"/>
          </a:xfrm>
          <a:prstGeom prst="rect">
            <a:avLst/>
          </a:prstGeom>
        </p:spPr>
        <p:txBody>
          <a:bodyPr wrap="square">
            <a:spAutoFit/>
          </a:bodyPr>
          <a:lstStyle/>
          <a:p>
            <a:r>
              <a:rPr lang="da-DK" sz="1000" dirty="0"/>
              <a:t>Jandrić, P., Ryberg, T., </a:t>
            </a:r>
            <a:r>
              <a:rPr lang="da-DK" sz="1000" dirty="0" err="1"/>
              <a:t>Knox</a:t>
            </a:r>
            <a:r>
              <a:rPr lang="da-DK" sz="1000" dirty="0"/>
              <a:t>, J., </a:t>
            </a:r>
            <a:r>
              <a:rPr lang="da-DK" sz="1000" dirty="0" err="1"/>
              <a:t>Lacković</a:t>
            </a:r>
            <a:r>
              <a:rPr lang="da-DK" sz="1000" dirty="0"/>
              <a:t>, N., Hayes, S., Suoranta, J., Smith, M., Steketee, A., Peters, M., </a:t>
            </a:r>
            <a:r>
              <a:rPr lang="da-DK" sz="1000" dirty="0" err="1"/>
              <a:t>McLaren</a:t>
            </a:r>
            <a:r>
              <a:rPr lang="da-DK" sz="1000" dirty="0"/>
              <a:t>, P., Ford, D. R., Asher, G., </a:t>
            </a:r>
            <a:r>
              <a:rPr lang="da-DK" sz="1000" dirty="0" err="1"/>
              <a:t>McGregor</a:t>
            </a:r>
            <a:r>
              <a:rPr lang="da-DK" sz="1000" dirty="0"/>
              <a:t>, C., Stewart, G., </a:t>
            </a:r>
            <a:r>
              <a:rPr lang="da-DK" sz="1000" dirty="0" err="1"/>
              <a:t>Williamson</a:t>
            </a:r>
            <a:r>
              <a:rPr lang="da-DK" sz="1000" dirty="0"/>
              <a:t>, B., &amp; Gibbons, A. (2018). Postdigital </a:t>
            </a:r>
            <a:r>
              <a:rPr lang="da-DK" sz="1000" dirty="0" err="1"/>
              <a:t>Dialogue</a:t>
            </a:r>
            <a:r>
              <a:rPr lang="da-DK" sz="1000" dirty="0"/>
              <a:t>. </a:t>
            </a:r>
            <a:r>
              <a:rPr lang="da-DK" sz="1000" i="1" dirty="0"/>
              <a:t>Postdigital Science and Education</a:t>
            </a:r>
            <a:r>
              <a:rPr lang="da-DK" sz="1000" dirty="0"/>
              <a:t>. </a:t>
            </a:r>
            <a:r>
              <a:rPr lang="da-DK" sz="1000" dirty="0">
                <a:hlinkClick r:id="rId2"/>
              </a:rPr>
              <a:t>https://doi.org/10.1007/s42438-018-0011-x</a:t>
            </a:r>
            <a:endParaRPr lang="da-DK" sz="1000" dirty="0">
              <a:effectLst/>
            </a:endParaRPr>
          </a:p>
        </p:txBody>
      </p:sp>
      <p:sp>
        <p:nvSpPr>
          <p:cNvPr id="8" name="Rektangel 7"/>
          <p:cNvSpPr/>
          <p:nvPr/>
        </p:nvSpPr>
        <p:spPr>
          <a:xfrm>
            <a:off x="7438767" y="5037615"/>
            <a:ext cx="4712093" cy="861774"/>
          </a:xfrm>
          <a:prstGeom prst="rect">
            <a:avLst/>
          </a:prstGeom>
        </p:spPr>
        <p:txBody>
          <a:bodyPr wrap="square">
            <a:spAutoFit/>
          </a:bodyPr>
          <a:lstStyle/>
          <a:p>
            <a:r>
              <a:rPr lang="en-US" sz="1000" dirty="0"/>
              <a:t>The </a:t>
            </a:r>
            <a:r>
              <a:rPr lang="en-US" sz="1000" dirty="0" err="1"/>
              <a:t>postdigital</a:t>
            </a:r>
            <a:r>
              <a:rPr lang="en-US" sz="1000" dirty="0"/>
              <a:t> is hard to define; messy; unpredictable; digital and analog; technological and non-technological; biological and informational. The </a:t>
            </a:r>
            <a:r>
              <a:rPr lang="en-US" sz="1000" dirty="0" err="1"/>
              <a:t>postdigital</a:t>
            </a:r>
            <a:r>
              <a:rPr lang="en-US" sz="1000" dirty="0"/>
              <a:t> is both a rupture in our existing theories and their continuation. However, such messiness seems to be inherent to the contemporary human condition. (Jandrić et al. </a:t>
            </a:r>
            <a:r>
              <a:rPr lang="en-US" sz="1000" dirty="0">
                <a:hlinkClick r:id="rId3" tooltip="Jandrić, P., Knox, J., Besley, T., Ryberg, T., Suoranta, J., &amp; Hayes, S. (2018). Postdigital Science and Education. Educational Philosophy and Theory, 50(10), 893–899. &#10;                https://doi.org/10.1080/00131857.2018.1454000&#10;                &#10;              ."/>
              </a:rPr>
              <a:t>2018</a:t>
            </a:r>
            <a:r>
              <a:rPr lang="en-US" sz="1000" dirty="0"/>
              <a:t>: 895)</a:t>
            </a:r>
            <a:endParaRPr lang="da-DK" sz="1000" dirty="0"/>
          </a:p>
        </p:txBody>
      </p:sp>
    </p:spTree>
    <p:extLst>
      <p:ext uri="{BB962C8B-B14F-4D97-AF65-F5344CB8AC3E}">
        <p14:creationId xmlns:p14="http://schemas.microsoft.com/office/powerpoint/2010/main" val="32750705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Titel 2"/>
          <p:cNvSpPr>
            <a:spLocks noGrp="1"/>
          </p:cNvSpPr>
          <p:nvPr>
            <p:ph type="title"/>
          </p:nvPr>
        </p:nvSpPr>
        <p:spPr>
          <a:xfrm>
            <a:off x="766762" y="657225"/>
            <a:ext cx="6559657" cy="1402687"/>
          </a:xfrm>
        </p:spPr>
        <p:txBody>
          <a:bodyPr/>
          <a:lstStyle/>
          <a:p>
            <a:r>
              <a:rPr lang="da-DK" dirty="0" smtClean="0"/>
              <a:t>The </a:t>
            </a:r>
            <a:r>
              <a:rPr lang="da-DK" dirty="0" err="1" smtClean="0"/>
              <a:t>notion</a:t>
            </a:r>
            <a:r>
              <a:rPr lang="da-DK" dirty="0" smtClean="0"/>
              <a:t> of </a:t>
            </a:r>
            <a:r>
              <a:rPr lang="da-DK" dirty="0" err="1" smtClean="0"/>
              <a:t>ecotones</a:t>
            </a:r>
            <a:endParaRPr lang="da-DK" dirty="0"/>
          </a:p>
        </p:txBody>
      </p:sp>
      <p:sp>
        <p:nvSpPr>
          <p:cNvPr id="4" name="Pladsholder til tekst 3"/>
          <p:cNvSpPr>
            <a:spLocks noGrp="1"/>
          </p:cNvSpPr>
          <p:nvPr>
            <p:ph type="body" sz="quarter" idx="12"/>
          </p:nvPr>
        </p:nvSpPr>
        <p:spPr/>
        <p:txBody>
          <a:bodyPr/>
          <a:lstStyle/>
          <a:p>
            <a:r>
              <a:rPr lang="da-DK" dirty="0" err="1" smtClean="0"/>
              <a:t>Adopted</a:t>
            </a:r>
            <a:r>
              <a:rPr lang="da-DK" dirty="0" smtClean="0"/>
              <a:t> from </a:t>
            </a:r>
            <a:r>
              <a:rPr lang="da-DK" dirty="0" err="1" smtClean="0"/>
              <a:t>biology</a:t>
            </a:r>
            <a:r>
              <a:rPr lang="da-DK" dirty="0" smtClean="0"/>
              <a:t>/</a:t>
            </a:r>
            <a:r>
              <a:rPr lang="da-DK" dirty="0" err="1" smtClean="0"/>
              <a:t>ecology</a:t>
            </a:r>
            <a:endParaRPr lang="da-DK" dirty="0" smtClean="0"/>
          </a:p>
          <a:p>
            <a:pPr lvl="1"/>
            <a:r>
              <a:rPr lang="da-DK" dirty="0" smtClean="0"/>
              <a:t>”</a:t>
            </a:r>
            <a:r>
              <a:rPr lang="en-US" dirty="0" smtClean="0"/>
              <a:t>Ecotone</a:t>
            </a:r>
            <a:r>
              <a:rPr lang="en-US" dirty="0"/>
              <a:t>, a transitional area of vegetation between two different plant communities, such as forest and grassland.</a:t>
            </a:r>
            <a:r>
              <a:rPr lang="da-DK" dirty="0" smtClean="0"/>
              <a:t>”</a:t>
            </a:r>
          </a:p>
          <a:p>
            <a:pPr lvl="1"/>
            <a:r>
              <a:rPr lang="en-US" dirty="0" smtClean="0"/>
              <a:t>“An </a:t>
            </a:r>
            <a:r>
              <a:rPr lang="en-US" dirty="0"/>
              <a:t>ecotone is a transition area between two biomes. It is where two communities meet and integrate</a:t>
            </a:r>
            <a:r>
              <a:rPr lang="en-US" dirty="0" smtClean="0"/>
              <a:t>.”</a:t>
            </a:r>
          </a:p>
          <a:p>
            <a:r>
              <a:rPr lang="en-US" dirty="0" smtClean="0"/>
              <a:t>Found this to be an interesting </a:t>
            </a:r>
            <a:r>
              <a:rPr lang="en-US" b="1" dirty="0" smtClean="0"/>
              <a:t>metaphor</a:t>
            </a:r>
            <a:r>
              <a:rPr lang="en-US" dirty="0" smtClean="0"/>
              <a:t> to explore distinctions such as digital vs analogue/material/real</a:t>
            </a:r>
          </a:p>
          <a:p>
            <a:r>
              <a:rPr lang="en-US" dirty="0" smtClean="0"/>
              <a:t>Particularly, because the lines we draw between the two seem to differ, much like the lines between ecotones (see figure)</a:t>
            </a:r>
            <a:endParaRPr lang="da-DK" dirty="0"/>
          </a:p>
        </p:txBody>
      </p:sp>
      <p:sp>
        <p:nvSpPr>
          <p:cNvPr id="5" name="Pladsholder til tekst 4"/>
          <p:cNvSpPr>
            <a:spLocks noGrp="1"/>
          </p:cNvSpPr>
          <p:nvPr>
            <p:ph type="body" sz="quarter" idx="13"/>
          </p:nvPr>
        </p:nvSpPr>
        <p:spPr/>
        <p:txBody>
          <a:bodyPr/>
          <a:lstStyle/>
          <a:p>
            <a:endParaRPr lang="da-DK"/>
          </a:p>
        </p:txBody>
      </p:sp>
      <p:sp>
        <p:nvSpPr>
          <p:cNvPr id="6" name="Rektangel 5"/>
          <p:cNvSpPr/>
          <p:nvPr/>
        </p:nvSpPr>
        <p:spPr>
          <a:xfrm>
            <a:off x="7844393" y="584165"/>
            <a:ext cx="4138174" cy="1938992"/>
          </a:xfrm>
          <a:prstGeom prst="rect">
            <a:avLst/>
          </a:prstGeom>
        </p:spPr>
        <p:txBody>
          <a:bodyPr wrap="square">
            <a:spAutoFit/>
          </a:bodyPr>
          <a:lstStyle/>
          <a:p>
            <a:r>
              <a:rPr lang="en-US" sz="1200" dirty="0"/>
              <a:t>Ecotone, a transitional area of vegetation between two different plant communities, such as forest and grassland. It has some of the characteristics of each bordering biological community and often contains species not found in the overlapping communities. […] The influence of the two bordering communities on each other is known as the edge effect. An </a:t>
            </a:r>
            <a:r>
              <a:rPr lang="en-US" sz="1200" dirty="0" err="1"/>
              <a:t>ecotonal</a:t>
            </a:r>
            <a:r>
              <a:rPr lang="en-US" sz="1200" dirty="0"/>
              <a:t> area often has a higher density of organisms of one species and a greater number of species than are found in either flanking community. (</a:t>
            </a:r>
            <a:r>
              <a:rPr lang="en-US" sz="1200" dirty="0" err="1"/>
              <a:t>Encyclopaedia</a:t>
            </a:r>
            <a:r>
              <a:rPr lang="en-US" sz="1200" dirty="0"/>
              <a:t> Britannica </a:t>
            </a:r>
            <a:r>
              <a:rPr lang="en-US" sz="1200" dirty="0">
                <a:hlinkClick r:id="rId2" tooltip="Encyclopaedia Britannica. (2020). Ecotone | ecology. h. Accessed 4 March 2020. &#10;                https://aws.qa.britannica.com/science/ecotone&#10;                &#10;              "/>
              </a:rPr>
              <a:t>2020</a:t>
            </a:r>
            <a:r>
              <a:rPr lang="en-US" sz="1200" dirty="0"/>
              <a:t>)</a:t>
            </a:r>
            <a:endParaRPr lang="da-DK" sz="1200" dirty="0"/>
          </a:p>
        </p:txBody>
      </p:sp>
      <p:sp>
        <p:nvSpPr>
          <p:cNvPr id="7" name="Rektangel 6"/>
          <p:cNvSpPr/>
          <p:nvPr/>
        </p:nvSpPr>
        <p:spPr>
          <a:xfrm>
            <a:off x="7844392" y="2736502"/>
            <a:ext cx="4216711" cy="1015663"/>
          </a:xfrm>
          <a:prstGeom prst="rect">
            <a:avLst/>
          </a:prstGeom>
        </p:spPr>
        <p:txBody>
          <a:bodyPr wrap="square">
            <a:spAutoFit/>
          </a:bodyPr>
          <a:lstStyle/>
          <a:p>
            <a:r>
              <a:rPr lang="en-US" sz="1200" dirty="0"/>
              <a:t>An ecotone is a transition area between two biomes. It is where two communities meet and integrate. […] An ecotone may appear on the ground as a gradual blending of the two communities across a broad area, or it may manifest itself as a sharp boundary line. (Wikipedia </a:t>
            </a:r>
            <a:r>
              <a:rPr lang="en-US" sz="1200" dirty="0">
                <a:hlinkClick r:id="rId3" tooltip="Wikipedia. (2020). Ecotone. &#10;                https://en.wikipedia.org/w/index.php?title=Ecotone&amp;oldid=935204288&#10;                &#10;              . Accessed 4 March 2020. "/>
              </a:rPr>
              <a:t>2020</a:t>
            </a:r>
            <a:r>
              <a:rPr lang="en-US" sz="1200" dirty="0"/>
              <a:t>)</a:t>
            </a:r>
            <a:endParaRPr lang="da-DK" sz="1200" dirty="0"/>
          </a:p>
        </p:txBody>
      </p:sp>
      <p:pic>
        <p:nvPicPr>
          <p:cNvPr id="8" name="Bille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4257" y="4160536"/>
            <a:ext cx="4008310" cy="2595288"/>
          </a:xfrm>
          <a:prstGeom prst="rect">
            <a:avLst/>
          </a:prstGeom>
        </p:spPr>
      </p:pic>
    </p:spTree>
    <p:extLst>
      <p:ext uri="{BB962C8B-B14F-4D97-AF65-F5344CB8AC3E}">
        <p14:creationId xmlns:p14="http://schemas.microsoft.com/office/powerpoint/2010/main" val="105950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Titel 2"/>
          <p:cNvSpPr>
            <a:spLocks noGrp="1"/>
          </p:cNvSpPr>
          <p:nvPr>
            <p:ph type="title"/>
          </p:nvPr>
        </p:nvSpPr>
        <p:spPr>
          <a:xfrm>
            <a:off x="766763" y="657225"/>
            <a:ext cx="6587706" cy="1402687"/>
          </a:xfrm>
        </p:spPr>
        <p:txBody>
          <a:bodyPr/>
          <a:lstStyle/>
          <a:p>
            <a:r>
              <a:rPr lang="da-DK" dirty="0" err="1"/>
              <a:t>Characteristics</a:t>
            </a:r>
            <a:r>
              <a:rPr lang="da-DK" dirty="0"/>
              <a:t> of </a:t>
            </a:r>
            <a:r>
              <a:rPr lang="da-DK" dirty="0" err="1" smtClean="0"/>
              <a:t>Ecotones</a:t>
            </a:r>
            <a:endParaRPr lang="da-DK" dirty="0"/>
          </a:p>
        </p:txBody>
      </p:sp>
      <p:sp>
        <p:nvSpPr>
          <p:cNvPr id="4" name="Pladsholder til tekst 3"/>
          <p:cNvSpPr>
            <a:spLocks noGrp="1"/>
          </p:cNvSpPr>
          <p:nvPr>
            <p:ph type="body" sz="quarter" idx="12"/>
          </p:nvPr>
        </p:nvSpPr>
        <p:spPr/>
        <p:txBody>
          <a:bodyPr/>
          <a:lstStyle/>
          <a:p>
            <a:r>
              <a:rPr lang="da-DK" dirty="0" smtClean="0"/>
              <a:t>In the </a:t>
            </a:r>
            <a:r>
              <a:rPr lang="da-DK" dirty="0" err="1" smtClean="0"/>
              <a:t>paper</a:t>
            </a:r>
            <a:r>
              <a:rPr lang="da-DK" dirty="0" smtClean="0"/>
              <a:t> </a:t>
            </a:r>
            <a:r>
              <a:rPr lang="da-DK" dirty="0" err="1" smtClean="0"/>
              <a:t>we</a:t>
            </a:r>
            <a:r>
              <a:rPr lang="da-DK" dirty="0" smtClean="0"/>
              <a:t> </a:t>
            </a:r>
            <a:r>
              <a:rPr lang="da-DK" dirty="0" err="1" smtClean="0"/>
              <a:t>argue</a:t>
            </a:r>
            <a:r>
              <a:rPr lang="da-DK" dirty="0" smtClean="0"/>
              <a:t> (</a:t>
            </a:r>
            <a:r>
              <a:rPr lang="da-DK" dirty="0" err="1" smtClean="0"/>
              <a:t>based</a:t>
            </a:r>
            <a:r>
              <a:rPr lang="da-DK" dirty="0" smtClean="0"/>
              <a:t> on </a:t>
            </a:r>
            <a:r>
              <a:rPr lang="da-DK" dirty="0" err="1" smtClean="0"/>
              <a:t>other</a:t>
            </a:r>
            <a:r>
              <a:rPr lang="da-DK" dirty="0" smtClean="0"/>
              <a:t> adaptations of the </a:t>
            </a:r>
            <a:r>
              <a:rPr lang="da-DK" dirty="0" err="1" smtClean="0"/>
              <a:t>concept</a:t>
            </a:r>
            <a:r>
              <a:rPr lang="da-DK" dirty="0" smtClean="0"/>
              <a:t> in the </a:t>
            </a:r>
            <a:r>
              <a:rPr lang="da-DK" dirty="0" err="1" smtClean="0"/>
              <a:t>literature</a:t>
            </a:r>
            <a:r>
              <a:rPr lang="da-DK" dirty="0" smtClean="0"/>
              <a:t>):</a:t>
            </a:r>
          </a:p>
          <a:p>
            <a:pPr lvl="1"/>
            <a:r>
              <a:rPr lang="en-US" dirty="0"/>
              <a:t>Ecotones have </a:t>
            </a:r>
            <a:r>
              <a:rPr lang="en-US" i="1" dirty="0"/>
              <a:t>affective and conceptual</a:t>
            </a:r>
            <a:r>
              <a:rPr lang="en-US" dirty="0"/>
              <a:t> dimensions and are </a:t>
            </a:r>
            <a:r>
              <a:rPr lang="en-US" dirty="0" err="1"/>
              <a:t>characterised</a:t>
            </a:r>
            <a:r>
              <a:rPr lang="en-US" dirty="0"/>
              <a:t> by </a:t>
            </a:r>
            <a:r>
              <a:rPr lang="en-US" i="1" dirty="0"/>
              <a:t>tension and diversity</a:t>
            </a:r>
            <a:r>
              <a:rPr lang="en-US" dirty="0"/>
              <a:t>.</a:t>
            </a:r>
          </a:p>
          <a:p>
            <a:pPr lvl="1"/>
            <a:r>
              <a:rPr lang="en-US" dirty="0"/>
              <a:t>Ecotones have </a:t>
            </a:r>
            <a:r>
              <a:rPr lang="en-US" i="1" dirty="0"/>
              <a:t>spatial and material</a:t>
            </a:r>
            <a:r>
              <a:rPr lang="en-US" dirty="0"/>
              <a:t> aspects and have </a:t>
            </a:r>
            <a:r>
              <a:rPr lang="en-US" i="1" dirty="0"/>
              <a:t>generative or innovative</a:t>
            </a:r>
            <a:r>
              <a:rPr lang="en-US" dirty="0"/>
              <a:t> properties.</a:t>
            </a:r>
          </a:p>
          <a:p>
            <a:endParaRPr lang="da-DK" dirty="0"/>
          </a:p>
        </p:txBody>
      </p:sp>
      <p:sp>
        <p:nvSpPr>
          <p:cNvPr id="5" name="Pladsholder til tekst 4"/>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1745164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Titel 2"/>
          <p:cNvSpPr>
            <a:spLocks noGrp="1"/>
          </p:cNvSpPr>
          <p:nvPr>
            <p:ph type="title"/>
          </p:nvPr>
        </p:nvSpPr>
        <p:spPr/>
        <p:txBody>
          <a:bodyPr/>
          <a:lstStyle/>
          <a:p>
            <a:r>
              <a:rPr lang="da-DK" dirty="0" err="1"/>
              <a:t>Examples</a:t>
            </a:r>
            <a:r>
              <a:rPr lang="da-DK" dirty="0"/>
              <a:t> from the </a:t>
            </a:r>
            <a:r>
              <a:rPr lang="da-DK" dirty="0" err="1"/>
              <a:t>analysis</a:t>
            </a:r>
            <a:r>
              <a:rPr lang="da-DK" dirty="0"/>
              <a:t/>
            </a:r>
            <a:br>
              <a:rPr lang="da-DK" dirty="0"/>
            </a:br>
            <a:endParaRPr lang="da-DK" dirty="0"/>
          </a:p>
        </p:txBody>
      </p:sp>
      <p:sp>
        <p:nvSpPr>
          <p:cNvPr id="4" name="Pladsholder til tekst 3"/>
          <p:cNvSpPr>
            <a:spLocks noGrp="1"/>
          </p:cNvSpPr>
          <p:nvPr>
            <p:ph type="body" sz="quarter" idx="12"/>
          </p:nvPr>
        </p:nvSpPr>
        <p:spPr>
          <a:xfrm>
            <a:off x="766763" y="1840020"/>
            <a:ext cx="5433070" cy="4117133"/>
          </a:xfrm>
        </p:spPr>
        <p:txBody>
          <a:bodyPr/>
          <a:lstStyle/>
          <a:p>
            <a:r>
              <a:rPr lang="da-DK" dirty="0" err="1" smtClean="0"/>
              <a:t>Use</a:t>
            </a:r>
            <a:r>
              <a:rPr lang="da-DK" dirty="0" smtClean="0"/>
              <a:t> of digital </a:t>
            </a:r>
            <a:r>
              <a:rPr lang="da-DK" dirty="0" err="1" smtClean="0"/>
              <a:t>technology</a:t>
            </a:r>
            <a:r>
              <a:rPr lang="da-DK" dirty="0" smtClean="0"/>
              <a:t> is </a:t>
            </a:r>
            <a:r>
              <a:rPr lang="da-DK" dirty="0" err="1" smtClean="0"/>
              <a:t>widespread</a:t>
            </a:r>
            <a:r>
              <a:rPr lang="da-DK" dirty="0" smtClean="0"/>
              <a:t> and </a:t>
            </a:r>
            <a:r>
              <a:rPr lang="da-DK" dirty="0" err="1" smtClean="0"/>
              <a:t>woven</a:t>
            </a:r>
            <a:r>
              <a:rPr lang="da-DK" dirty="0" smtClean="0"/>
              <a:t> </a:t>
            </a:r>
            <a:r>
              <a:rPr lang="da-DK" dirty="0" err="1" smtClean="0"/>
              <a:t>into</a:t>
            </a:r>
            <a:r>
              <a:rPr lang="da-DK" dirty="0" smtClean="0"/>
              <a:t> </a:t>
            </a:r>
            <a:r>
              <a:rPr lang="da-DK" dirty="0" err="1" smtClean="0"/>
              <a:t>everyday</a:t>
            </a:r>
            <a:r>
              <a:rPr lang="da-DK" dirty="0" smtClean="0"/>
              <a:t> </a:t>
            </a:r>
            <a:r>
              <a:rPr lang="da-DK" dirty="0" err="1" smtClean="0"/>
              <a:t>practices</a:t>
            </a:r>
            <a:r>
              <a:rPr lang="da-DK" dirty="0" smtClean="0"/>
              <a:t> </a:t>
            </a:r>
            <a:r>
              <a:rPr lang="da-DK" dirty="0" err="1" smtClean="0"/>
              <a:t>that</a:t>
            </a:r>
            <a:r>
              <a:rPr lang="da-DK" dirty="0" smtClean="0"/>
              <a:t> </a:t>
            </a:r>
            <a:r>
              <a:rPr lang="da-DK" dirty="0" err="1" smtClean="0"/>
              <a:t>makes</a:t>
            </a:r>
            <a:r>
              <a:rPr lang="da-DK" dirty="0" smtClean="0"/>
              <a:t> it </a:t>
            </a:r>
            <a:r>
              <a:rPr lang="da-DK" dirty="0" err="1" smtClean="0"/>
              <a:t>quite</a:t>
            </a:r>
            <a:r>
              <a:rPr lang="da-DK" dirty="0" smtClean="0"/>
              <a:t> </a:t>
            </a:r>
            <a:r>
              <a:rPr lang="da-DK" dirty="0" err="1" smtClean="0"/>
              <a:t>hard</a:t>
            </a:r>
            <a:r>
              <a:rPr lang="da-DK" dirty="0" smtClean="0"/>
              <a:t> to separate the ‘digital’ from the ‘</a:t>
            </a:r>
            <a:r>
              <a:rPr lang="da-DK" dirty="0" err="1" smtClean="0"/>
              <a:t>analogue</a:t>
            </a:r>
            <a:r>
              <a:rPr lang="da-DK" dirty="0" smtClean="0"/>
              <a:t>’</a:t>
            </a:r>
          </a:p>
          <a:p>
            <a:pPr lvl="1"/>
            <a:r>
              <a:rPr lang="da-DK" dirty="0" smtClean="0"/>
              <a:t>Group </a:t>
            </a:r>
            <a:r>
              <a:rPr lang="da-DK" dirty="0" err="1" smtClean="0"/>
              <a:t>room</a:t>
            </a:r>
            <a:r>
              <a:rPr lang="da-DK" dirty="0" smtClean="0"/>
              <a:t> digital </a:t>
            </a:r>
            <a:r>
              <a:rPr lang="da-DK" dirty="0" err="1" smtClean="0"/>
              <a:t>overlays</a:t>
            </a:r>
            <a:r>
              <a:rPr lang="da-DK" dirty="0" smtClean="0"/>
              <a:t>, but digital </a:t>
            </a:r>
            <a:r>
              <a:rPr lang="da-DK" dirty="0" err="1" smtClean="0"/>
              <a:t>also</a:t>
            </a:r>
            <a:r>
              <a:rPr lang="da-DK" dirty="0" smtClean="0"/>
              <a:t> </a:t>
            </a:r>
            <a:r>
              <a:rPr lang="da-DK" dirty="0" err="1" smtClean="0"/>
              <a:t>occupies</a:t>
            </a:r>
            <a:r>
              <a:rPr lang="da-DK" dirty="0" smtClean="0"/>
              <a:t> </a:t>
            </a:r>
            <a:r>
              <a:rPr lang="da-DK" dirty="0" err="1" smtClean="0"/>
              <a:t>space</a:t>
            </a:r>
            <a:endParaRPr lang="da-DK" dirty="0" smtClean="0"/>
          </a:p>
          <a:p>
            <a:pPr lvl="1"/>
            <a:r>
              <a:rPr lang="da-DK" dirty="0" err="1" smtClean="0"/>
              <a:t>Pinterest-pictures</a:t>
            </a:r>
            <a:endParaRPr lang="da-DK" dirty="0" smtClean="0"/>
          </a:p>
          <a:p>
            <a:pPr lvl="1"/>
            <a:r>
              <a:rPr lang="da-DK" dirty="0" smtClean="0"/>
              <a:t>Models and transpositions</a:t>
            </a:r>
          </a:p>
          <a:p>
            <a:pPr lvl="1"/>
            <a:r>
              <a:rPr lang="da-DK" dirty="0" smtClean="0"/>
              <a:t>Is a digital </a:t>
            </a:r>
            <a:r>
              <a:rPr lang="da-DK" dirty="0" err="1" smtClean="0"/>
              <a:t>picture</a:t>
            </a:r>
            <a:r>
              <a:rPr lang="da-DK" dirty="0" smtClean="0"/>
              <a:t> </a:t>
            </a:r>
            <a:r>
              <a:rPr lang="da-DK" dirty="0" err="1" smtClean="0"/>
              <a:t>printed</a:t>
            </a:r>
            <a:r>
              <a:rPr lang="da-DK" dirty="0" smtClean="0"/>
              <a:t> digital or </a:t>
            </a:r>
            <a:r>
              <a:rPr lang="da-DK" dirty="0" err="1" smtClean="0"/>
              <a:t>analogue</a:t>
            </a:r>
            <a:r>
              <a:rPr lang="da-DK" dirty="0" smtClean="0"/>
              <a:t>?</a:t>
            </a:r>
          </a:p>
          <a:p>
            <a:pPr lvl="1"/>
            <a:r>
              <a:rPr lang="da-DK" dirty="0" err="1" smtClean="0"/>
              <a:t>Seamless</a:t>
            </a:r>
            <a:r>
              <a:rPr lang="da-DK" dirty="0" smtClean="0"/>
              <a:t> </a:t>
            </a:r>
            <a:r>
              <a:rPr lang="da-DK" dirty="0" err="1" smtClean="0"/>
              <a:t>movement</a:t>
            </a:r>
            <a:r>
              <a:rPr lang="da-DK" dirty="0" smtClean="0"/>
              <a:t> </a:t>
            </a:r>
            <a:r>
              <a:rPr lang="da-DK" dirty="0" err="1" smtClean="0"/>
              <a:t>between</a:t>
            </a:r>
            <a:r>
              <a:rPr lang="da-DK" dirty="0" smtClean="0"/>
              <a:t> </a:t>
            </a:r>
            <a:r>
              <a:rPr lang="da-DK" dirty="0" err="1" smtClean="0"/>
              <a:t>analogue</a:t>
            </a:r>
            <a:r>
              <a:rPr lang="da-DK" dirty="0" smtClean="0"/>
              <a:t> and digital </a:t>
            </a:r>
            <a:r>
              <a:rPr lang="da-DK" dirty="0" smtClean="0">
                <a:sym typeface="Wingdings" panose="05000000000000000000" pitchFamily="2" charset="2"/>
              </a:rPr>
              <a:t></a:t>
            </a:r>
            <a:endParaRPr lang="da-DK" dirty="0" smtClean="0"/>
          </a:p>
          <a:p>
            <a:r>
              <a:rPr lang="da-DK" dirty="0" smtClean="0"/>
              <a:t>A </a:t>
            </a:r>
            <a:r>
              <a:rPr lang="da-DK" dirty="0" err="1" smtClean="0"/>
              <a:t>rich</a:t>
            </a:r>
            <a:r>
              <a:rPr lang="da-DK" dirty="0" smtClean="0"/>
              <a:t> and </a:t>
            </a:r>
            <a:r>
              <a:rPr lang="da-DK" dirty="0" err="1" smtClean="0"/>
              <a:t>varied</a:t>
            </a:r>
            <a:r>
              <a:rPr lang="da-DK" dirty="0" smtClean="0"/>
              <a:t> </a:t>
            </a:r>
            <a:r>
              <a:rPr lang="da-DK" dirty="0" err="1" smtClean="0"/>
              <a:t>ecology</a:t>
            </a:r>
            <a:r>
              <a:rPr lang="da-DK" dirty="0" smtClean="0"/>
              <a:t> </a:t>
            </a:r>
            <a:r>
              <a:rPr lang="da-DK" dirty="0" err="1" smtClean="0"/>
              <a:t>emerge</a:t>
            </a:r>
            <a:r>
              <a:rPr lang="da-DK" dirty="0" smtClean="0"/>
              <a:t> in the mixture and </a:t>
            </a:r>
            <a:r>
              <a:rPr lang="da-DK" dirty="0" err="1" smtClean="0"/>
              <a:t>usually</a:t>
            </a:r>
            <a:r>
              <a:rPr lang="da-DK" dirty="0" smtClean="0"/>
              <a:t> the </a:t>
            </a:r>
            <a:r>
              <a:rPr lang="da-DK" dirty="0" err="1" smtClean="0"/>
              <a:t>ecotone</a:t>
            </a:r>
            <a:r>
              <a:rPr lang="da-DK" dirty="0" smtClean="0"/>
              <a:t> is a bit of a </a:t>
            </a:r>
            <a:r>
              <a:rPr lang="da-DK" dirty="0" err="1" smtClean="0"/>
              <a:t>mess</a:t>
            </a:r>
            <a:endParaRPr lang="da-DK" dirty="0" smtClean="0"/>
          </a:p>
          <a:p>
            <a:pPr lvl="1"/>
            <a:r>
              <a:rPr lang="da-DK" dirty="0" smtClean="0"/>
              <a:t>But </a:t>
            </a:r>
            <a:r>
              <a:rPr lang="da-DK" dirty="0" err="1" smtClean="0"/>
              <a:t>also</a:t>
            </a:r>
            <a:r>
              <a:rPr lang="da-DK" dirty="0" smtClean="0"/>
              <a:t> tensions (</a:t>
            </a:r>
            <a:r>
              <a:rPr lang="da-DK" dirty="0" err="1" smtClean="0"/>
              <a:t>analogue</a:t>
            </a:r>
            <a:r>
              <a:rPr lang="da-DK" dirty="0" smtClean="0"/>
              <a:t> </a:t>
            </a:r>
            <a:r>
              <a:rPr lang="da-DK" dirty="0" err="1" smtClean="0"/>
              <a:t>sketching</a:t>
            </a:r>
            <a:r>
              <a:rPr lang="da-DK" dirty="0" smtClean="0"/>
              <a:t> vs digital models)</a:t>
            </a:r>
            <a:endParaRPr lang="da-DK" dirty="0"/>
          </a:p>
        </p:txBody>
      </p:sp>
      <p:sp>
        <p:nvSpPr>
          <p:cNvPr id="5" name="Pladsholder til tekst 4"/>
          <p:cNvSpPr>
            <a:spLocks noGrp="1"/>
          </p:cNvSpPr>
          <p:nvPr>
            <p:ph type="body" sz="quarter" idx="13"/>
          </p:nvPr>
        </p:nvSpPr>
        <p:spPr/>
        <p:txBody>
          <a:bodyPr/>
          <a:lstStyle/>
          <a:p>
            <a:endParaRPr lang="da-DK"/>
          </a:p>
        </p:txBody>
      </p:sp>
      <p:pic>
        <p:nvPicPr>
          <p:cNvPr id="8" name="Billed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4848" y="565453"/>
            <a:ext cx="4987152" cy="2076772"/>
          </a:xfrm>
          <a:prstGeom prst="rect">
            <a:avLst/>
          </a:prstGeom>
        </p:spPr>
      </p:pic>
      <p:pic>
        <p:nvPicPr>
          <p:cNvPr id="9" name="Billed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2573" y="2401000"/>
            <a:ext cx="3026043" cy="1961845"/>
          </a:xfrm>
          <a:prstGeom prst="rect">
            <a:avLst/>
          </a:prstGeom>
        </p:spPr>
      </p:pic>
      <p:pic>
        <p:nvPicPr>
          <p:cNvPr id="10" name="Billed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1262" y="3884386"/>
            <a:ext cx="3315923" cy="2761656"/>
          </a:xfrm>
          <a:prstGeom prst="rect">
            <a:avLst/>
          </a:prstGeom>
        </p:spPr>
      </p:pic>
    </p:spTree>
    <p:extLst>
      <p:ext uri="{BB962C8B-B14F-4D97-AF65-F5344CB8AC3E}">
        <p14:creationId xmlns:p14="http://schemas.microsoft.com/office/powerpoint/2010/main" val="5605829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Titel 2"/>
          <p:cNvSpPr>
            <a:spLocks noGrp="1"/>
          </p:cNvSpPr>
          <p:nvPr>
            <p:ph type="title"/>
          </p:nvPr>
        </p:nvSpPr>
        <p:spPr/>
        <p:txBody>
          <a:bodyPr/>
          <a:lstStyle/>
          <a:p>
            <a:r>
              <a:rPr lang="da-DK" dirty="0" err="1"/>
              <a:t>What</a:t>
            </a:r>
            <a:r>
              <a:rPr lang="da-DK" dirty="0"/>
              <a:t> </a:t>
            </a:r>
            <a:r>
              <a:rPr lang="da-DK" dirty="0" err="1"/>
              <a:t>does</a:t>
            </a:r>
            <a:r>
              <a:rPr lang="da-DK" dirty="0"/>
              <a:t> it </a:t>
            </a:r>
            <a:r>
              <a:rPr lang="da-DK" dirty="0" err="1"/>
              <a:t>help</a:t>
            </a:r>
            <a:r>
              <a:rPr lang="da-DK" dirty="0"/>
              <a:t> </a:t>
            </a:r>
            <a:r>
              <a:rPr lang="da-DK" dirty="0" err="1"/>
              <a:t>us</a:t>
            </a:r>
            <a:r>
              <a:rPr lang="da-DK" dirty="0"/>
              <a:t> do?</a:t>
            </a:r>
          </a:p>
        </p:txBody>
      </p:sp>
      <p:sp>
        <p:nvSpPr>
          <p:cNvPr id="4" name="Pladsholder til tekst 3"/>
          <p:cNvSpPr>
            <a:spLocks noGrp="1"/>
          </p:cNvSpPr>
          <p:nvPr>
            <p:ph type="body" sz="quarter" idx="12"/>
          </p:nvPr>
        </p:nvSpPr>
        <p:spPr/>
        <p:txBody>
          <a:bodyPr>
            <a:normAutofit lnSpcReduction="10000"/>
          </a:bodyPr>
          <a:lstStyle/>
          <a:p>
            <a:r>
              <a:rPr lang="da-DK" dirty="0" smtClean="0"/>
              <a:t>Provides alternative </a:t>
            </a:r>
            <a:r>
              <a:rPr lang="da-DK" dirty="0" err="1" smtClean="0"/>
              <a:t>analytic</a:t>
            </a:r>
            <a:r>
              <a:rPr lang="da-DK" dirty="0" smtClean="0"/>
              <a:t> lens to </a:t>
            </a:r>
            <a:r>
              <a:rPr lang="da-DK" dirty="0" err="1" smtClean="0"/>
              <a:t>discuss</a:t>
            </a:r>
            <a:r>
              <a:rPr lang="da-DK" dirty="0" smtClean="0"/>
              <a:t> and analyse the </a:t>
            </a:r>
            <a:r>
              <a:rPr lang="da-DK" dirty="0" err="1" smtClean="0"/>
              <a:t>use</a:t>
            </a:r>
            <a:r>
              <a:rPr lang="da-DK" dirty="0" smtClean="0"/>
              <a:t> of digital </a:t>
            </a:r>
            <a:r>
              <a:rPr lang="da-DK" dirty="0" err="1" smtClean="0"/>
              <a:t>technologies</a:t>
            </a:r>
            <a:r>
              <a:rPr lang="da-DK" dirty="0"/>
              <a:t> </a:t>
            </a:r>
            <a:r>
              <a:rPr lang="da-DK" dirty="0" smtClean="0"/>
              <a:t>in students’ </a:t>
            </a:r>
            <a:r>
              <a:rPr lang="da-DK" dirty="0" err="1" smtClean="0"/>
              <a:t>work</a:t>
            </a:r>
            <a:endParaRPr lang="da-DK" dirty="0" smtClean="0"/>
          </a:p>
          <a:p>
            <a:r>
              <a:rPr lang="da-DK" dirty="0" smtClean="0"/>
              <a:t>Help </a:t>
            </a:r>
            <a:r>
              <a:rPr lang="da-DK" dirty="0" err="1" smtClean="0"/>
              <a:t>us</a:t>
            </a:r>
            <a:r>
              <a:rPr lang="da-DK" dirty="0" smtClean="0"/>
              <a:t> understand tensions and </a:t>
            </a:r>
            <a:r>
              <a:rPr lang="da-DK" dirty="0" err="1" smtClean="0"/>
              <a:t>when</a:t>
            </a:r>
            <a:r>
              <a:rPr lang="da-DK" dirty="0" smtClean="0"/>
              <a:t> ‘the digital’ </a:t>
            </a:r>
            <a:r>
              <a:rPr lang="da-DK" dirty="0" err="1" smtClean="0"/>
              <a:t>emerge</a:t>
            </a:r>
            <a:r>
              <a:rPr lang="da-DK" dirty="0" smtClean="0"/>
              <a:t> as a ‘problem’ or ‘</a:t>
            </a:r>
            <a:r>
              <a:rPr lang="da-DK" dirty="0" err="1" smtClean="0"/>
              <a:t>contradiction</a:t>
            </a:r>
            <a:r>
              <a:rPr lang="da-DK" dirty="0" smtClean="0"/>
              <a:t>’ and </a:t>
            </a:r>
            <a:r>
              <a:rPr lang="da-DK" dirty="0" err="1" smtClean="0"/>
              <a:t>when</a:t>
            </a:r>
            <a:r>
              <a:rPr lang="da-DK" dirty="0" smtClean="0"/>
              <a:t> it lives a </a:t>
            </a:r>
            <a:r>
              <a:rPr lang="da-DK" dirty="0" err="1" smtClean="0"/>
              <a:t>harmonious</a:t>
            </a:r>
            <a:r>
              <a:rPr lang="da-DK" dirty="0" smtClean="0"/>
              <a:t> </a:t>
            </a:r>
            <a:r>
              <a:rPr lang="da-DK" dirty="0" err="1" smtClean="0"/>
              <a:t>life</a:t>
            </a:r>
            <a:r>
              <a:rPr lang="da-DK" dirty="0" smtClean="0"/>
              <a:t> </a:t>
            </a:r>
            <a:r>
              <a:rPr lang="da-DK" dirty="0" err="1" smtClean="0"/>
              <a:t>together</a:t>
            </a:r>
            <a:r>
              <a:rPr lang="da-DK" dirty="0" smtClean="0"/>
              <a:t> with </a:t>
            </a:r>
            <a:r>
              <a:rPr lang="da-DK" dirty="0" err="1" smtClean="0"/>
              <a:t>other</a:t>
            </a:r>
            <a:r>
              <a:rPr lang="da-DK" dirty="0" smtClean="0"/>
              <a:t> </a:t>
            </a:r>
            <a:r>
              <a:rPr lang="da-DK" dirty="0" err="1" smtClean="0"/>
              <a:t>inhabitants</a:t>
            </a:r>
            <a:r>
              <a:rPr lang="da-DK" dirty="0" smtClean="0"/>
              <a:t> in the </a:t>
            </a:r>
            <a:r>
              <a:rPr lang="da-DK" dirty="0" err="1" smtClean="0"/>
              <a:t>ecotone</a:t>
            </a:r>
            <a:endParaRPr lang="da-DK" dirty="0" smtClean="0"/>
          </a:p>
          <a:p>
            <a:r>
              <a:rPr lang="da-DK" dirty="0" smtClean="0"/>
              <a:t>But </a:t>
            </a:r>
            <a:r>
              <a:rPr lang="da-DK" dirty="0" err="1" smtClean="0"/>
              <a:t>also</a:t>
            </a:r>
            <a:r>
              <a:rPr lang="da-DK" dirty="0" smtClean="0"/>
              <a:t> a </a:t>
            </a:r>
            <a:r>
              <a:rPr lang="da-DK" dirty="0" err="1" smtClean="0"/>
              <a:t>troublemaker</a:t>
            </a:r>
            <a:r>
              <a:rPr lang="da-DK" dirty="0" smtClean="0"/>
              <a:t> – </a:t>
            </a:r>
            <a:r>
              <a:rPr lang="da-DK" dirty="0" err="1" smtClean="0"/>
              <a:t>how</a:t>
            </a:r>
            <a:r>
              <a:rPr lang="da-DK" dirty="0" smtClean="0"/>
              <a:t> </a:t>
            </a:r>
            <a:r>
              <a:rPr lang="da-DK" dirty="0" err="1" smtClean="0"/>
              <a:t>should</a:t>
            </a:r>
            <a:r>
              <a:rPr lang="da-DK" dirty="0" smtClean="0"/>
              <a:t> </a:t>
            </a:r>
            <a:r>
              <a:rPr lang="da-DK" dirty="0" err="1" smtClean="0"/>
              <a:t>we</a:t>
            </a:r>
            <a:r>
              <a:rPr lang="da-DK" dirty="0" smtClean="0"/>
              <a:t> understand the digital in digital </a:t>
            </a:r>
            <a:r>
              <a:rPr lang="da-DK" dirty="0" err="1" smtClean="0"/>
              <a:t>competences</a:t>
            </a:r>
            <a:r>
              <a:rPr lang="da-DK" dirty="0" smtClean="0"/>
              <a:t>…</a:t>
            </a:r>
            <a:r>
              <a:rPr lang="da-DK" dirty="0" err="1" smtClean="0"/>
              <a:t>what</a:t>
            </a:r>
            <a:r>
              <a:rPr lang="da-DK" dirty="0" smtClean="0"/>
              <a:t> </a:t>
            </a:r>
            <a:r>
              <a:rPr lang="da-DK" dirty="0" err="1" smtClean="0"/>
              <a:t>are</a:t>
            </a:r>
            <a:r>
              <a:rPr lang="da-DK" dirty="0" smtClean="0"/>
              <a:t> </a:t>
            </a:r>
            <a:r>
              <a:rPr lang="da-DK" dirty="0" err="1" smtClean="0"/>
              <a:t>these</a:t>
            </a:r>
            <a:r>
              <a:rPr lang="da-DK" dirty="0" smtClean="0"/>
              <a:t> </a:t>
            </a:r>
            <a:r>
              <a:rPr lang="da-DK" dirty="0" err="1" smtClean="0"/>
              <a:t>even</a:t>
            </a:r>
            <a:r>
              <a:rPr lang="da-DK" dirty="0" smtClean="0"/>
              <a:t>? Can it </a:t>
            </a:r>
            <a:r>
              <a:rPr lang="da-DK" dirty="0" err="1" smtClean="0"/>
              <a:t>help</a:t>
            </a:r>
            <a:r>
              <a:rPr lang="da-DK" dirty="0" smtClean="0"/>
              <a:t> </a:t>
            </a:r>
            <a:r>
              <a:rPr lang="da-DK" dirty="0" err="1" smtClean="0"/>
              <a:t>us</a:t>
            </a:r>
            <a:r>
              <a:rPr lang="da-DK" dirty="0" smtClean="0"/>
              <a:t> understand </a:t>
            </a:r>
            <a:r>
              <a:rPr lang="da-DK" dirty="0" err="1" smtClean="0"/>
              <a:t>this</a:t>
            </a:r>
            <a:r>
              <a:rPr lang="da-DK" dirty="0" smtClean="0"/>
              <a:t> </a:t>
            </a:r>
            <a:r>
              <a:rPr lang="da-DK" dirty="0" err="1" smtClean="0"/>
              <a:t>better</a:t>
            </a:r>
            <a:r>
              <a:rPr lang="da-DK" dirty="0" smtClean="0"/>
              <a:t> I </a:t>
            </a:r>
            <a:r>
              <a:rPr lang="da-DK" dirty="0" err="1" smtClean="0"/>
              <a:t>wonder</a:t>
            </a:r>
            <a:endParaRPr lang="da-DK" dirty="0" smtClean="0"/>
          </a:p>
          <a:p>
            <a:r>
              <a:rPr lang="da-DK" dirty="0" err="1" smtClean="0"/>
              <a:t>Possibly</a:t>
            </a:r>
            <a:r>
              <a:rPr lang="da-DK" dirty="0" smtClean="0"/>
              <a:t>, a </a:t>
            </a:r>
            <a:r>
              <a:rPr lang="da-DK" dirty="0" err="1" smtClean="0"/>
              <a:t>deeper</a:t>
            </a:r>
            <a:r>
              <a:rPr lang="da-DK" dirty="0" smtClean="0"/>
              <a:t> </a:t>
            </a:r>
            <a:r>
              <a:rPr lang="da-DK" dirty="0" err="1" smtClean="0"/>
              <a:t>understanding</a:t>
            </a:r>
            <a:r>
              <a:rPr lang="da-DK" dirty="0" smtClean="0"/>
              <a:t> of </a:t>
            </a:r>
            <a:r>
              <a:rPr lang="da-DK" dirty="0" err="1" smtClean="0"/>
              <a:t>Ecotones</a:t>
            </a:r>
            <a:r>
              <a:rPr lang="da-DK" dirty="0" smtClean="0"/>
              <a:t> as a </a:t>
            </a:r>
            <a:r>
              <a:rPr lang="da-DK" dirty="0" err="1" smtClean="0"/>
              <a:t>biological</a:t>
            </a:r>
            <a:r>
              <a:rPr lang="da-DK" dirty="0" smtClean="0"/>
              <a:t>/</a:t>
            </a:r>
            <a:r>
              <a:rPr lang="da-DK" dirty="0" err="1" smtClean="0"/>
              <a:t>ecological</a:t>
            </a:r>
            <a:r>
              <a:rPr lang="da-DK" dirty="0" smtClean="0"/>
              <a:t> </a:t>
            </a:r>
            <a:r>
              <a:rPr lang="da-DK" dirty="0" err="1" smtClean="0"/>
              <a:t>concept</a:t>
            </a:r>
            <a:r>
              <a:rPr lang="da-DK" dirty="0" smtClean="0"/>
              <a:t> </a:t>
            </a:r>
            <a:r>
              <a:rPr lang="da-DK" dirty="0" err="1" smtClean="0"/>
              <a:t>can</a:t>
            </a:r>
            <a:r>
              <a:rPr lang="da-DK" dirty="0" smtClean="0"/>
              <a:t> give </a:t>
            </a:r>
            <a:r>
              <a:rPr lang="da-DK" dirty="0" err="1" smtClean="0"/>
              <a:t>us</a:t>
            </a:r>
            <a:r>
              <a:rPr lang="da-DK" dirty="0" smtClean="0"/>
              <a:t> a </a:t>
            </a:r>
            <a:r>
              <a:rPr lang="da-DK" dirty="0" err="1" smtClean="0"/>
              <a:t>richer</a:t>
            </a:r>
            <a:r>
              <a:rPr lang="da-DK" dirty="0" smtClean="0"/>
              <a:t> </a:t>
            </a:r>
            <a:r>
              <a:rPr lang="da-DK" dirty="0" err="1" smtClean="0"/>
              <a:t>metaphorical</a:t>
            </a:r>
            <a:r>
              <a:rPr lang="da-DK" dirty="0" smtClean="0"/>
              <a:t> lens to look at </a:t>
            </a:r>
            <a:r>
              <a:rPr lang="da-DK" dirty="0" err="1" smtClean="0"/>
              <a:t>use</a:t>
            </a:r>
            <a:r>
              <a:rPr lang="da-DK" dirty="0" smtClean="0"/>
              <a:t> of </a:t>
            </a:r>
            <a:r>
              <a:rPr lang="da-DK" dirty="0" err="1" smtClean="0"/>
              <a:t>technology</a:t>
            </a:r>
            <a:r>
              <a:rPr lang="da-DK" dirty="0" smtClean="0"/>
              <a:t>: ‘species’, ‘</a:t>
            </a:r>
            <a:r>
              <a:rPr lang="da-DK" dirty="0" err="1" smtClean="0"/>
              <a:t>faune</a:t>
            </a:r>
            <a:r>
              <a:rPr lang="da-DK" dirty="0" smtClean="0"/>
              <a:t>’, ‘</a:t>
            </a:r>
            <a:r>
              <a:rPr lang="da-DK" dirty="0" err="1" smtClean="0"/>
              <a:t>ecology</a:t>
            </a:r>
            <a:r>
              <a:rPr lang="da-DK" dirty="0" smtClean="0"/>
              <a:t>’</a:t>
            </a:r>
          </a:p>
          <a:p>
            <a:r>
              <a:rPr lang="da-DK" dirty="0" smtClean="0"/>
              <a:t>Just </a:t>
            </a:r>
            <a:r>
              <a:rPr lang="da-DK" dirty="0" err="1" smtClean="0"/>
              <a:t>started</a:t>
            </a:r>
            <a:r>
              <a:rPr lang="da-DK" dirty="0" smtClean="0"/>
              <a:t> to look at it….</a:t>
            </a:r>
            <a:endParaRPr lang="da-DK" dirty="0"/>
          </a:p>
          <a:p>
            <a:endParaRPr lang="da-DK" dirty="0" smtClean="0"/>
          </a:p>
          <a:p>
            <a:endParaRPr lang="da-DK" dirty="0"/>
          </a:p>
        </p:txBody>
      </p:sp>
      <p:sp>
        <p:nvSpPr>
          <p:cNvPr id="5" name="Pladsholder til tekst 4"/>
          <p:cNvSpPr>
            <a:spLocks noGrp="1"/>
          </p:cNvSpPr>
          <p:nvPr>
            <p:ph type="body" sz="quarter" idx="13"/>
          </p:nvPr>
        </p:nvSpPr>
        <p:spPr/>
        <p:txBody>
          <a:bodyPr/>
          <a:lstStyle/>
          <a:p>
            <a:endParaRPr lang="da-DK"/>
          </a:p>
        </p:txBody>
      </p:sp>
      <p:pic>
        <p:nvPicPr>
          <p:cNvPr id="6" name="Billed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4257" y="4160536"/>
            <a:ext cx="4008310" cy="2595288"/>
          </a:xfrm>
          <a:prstGeom prst="rect">
            <a:avLst/>
          </a:prstGeom>
        </p:spPr>
      </p:pic>
      <p:sp>
        <p:nvSpPr>
          <p:cNvPr id="7" name="Rektangel 6"/>
          <p:cNvSpPr/>
          <p:nvPr/>
        </p:nvSpPr>
        <p:spPr>
          <a:xfrm>
            <a:off x="8116888" y="617566"/>
            <a:ext cx="3723048" cy="2585323"/>
          </a:xfrm>
          <a:prstGeom prst="rect">
            <a:avLst/>
          </a:prstGeom>
        </p:spPr>
        <p:txBody>
          <a:bodyPr wrap="square">
            <a:spAutoFit/>
          </a:bodyPr>
          <a:lstStyle/>
          <a:p>
            <a:r>
              <a:rPr lang="en-US" dirty="0"/>
              <a:t>Ecotones have </a:t>
            </a:r>
            <a:r>
              <a:rPr lang="en-US" i="1" dirty="0"/>
              <a:t>affective and conceptual</a:t>
            </a:r>
            <a:r>
              <a:rPr lang="en-US" dirty="0"/>
              <a:t> dimensions and are </a:t>
            </a:r>
            <a:r>
              <a:rPr lang="en-US" dirty="0" err="1"/>
              <a:t>characterised</a:t>
            </a:r>
            <a:r>
              <a:rPr lang="en-US" dirty="0"/>
              <a:t> by </a:t>
            </a:r>
            <a:r>
              <a:rPr lang="en-US" i="1" dirty="0"/>
              <a:t>tension and diversity</a:t>
            </a:r>
            <a:r>
              <a:rPr lang="en-US" dirty="0" smtClean="0"/>
              <a:t>.</a:t>
            </a:r>
          </a:p>
          <a:p>
            <a:endParaRPr lang="en-US" dirty="0"/>
          </a:p>
          <a:p>
            <a:r>
              <a:rPr lang="en-US" dirty="0"/>
              <a:t>Ecotones have </a:t>
            </a:r>
            <a:r>
              <a:rPr lang="en-US" i="1" dirty="0"/>
              <a:t>spatial and material</a:t>
            </a:r>
            <a:r>
              <a:rPr lang="en-US" dirty="0"/>
              <a:t> aspects and have </a:t>
            </a:r>
            <a:r>
              <a:rPr lang="en-US" i="1" dirty="0"/>
              <a:t>generative or innovative</a:t>
            </a:r>
            <a:r>
              <a:rPr lang="en-US" dirty="0"/>
              <a:t> properties.</a:t>
            </a:r>
          </a:p>
        </p:txBody>
      </p:sp>
    </p:spTree>
    <p:extLst>
      <p:ext uri="{BB962C8B-B14F-4D97-AF65-F5344CB8AC3E}">
        <p14:creationId xmlns:p14="http://schemas.microsoft.com/office/powerpoint/2010/main" val="2939446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billede 6"/>
          <p:cNvSpPr>
            <a:spLocks noGrp="1"/>
          </p:cNvSpPr>
          <p:nvPr>
            <p:ph type="pic" sz="quarter" idx="11"/>
          </p:nvPr>
        </p:nvSpPr>
        <p:spPr/>
      </p:sp>
      <p:sp>
        <p:nvSpPr>
          <p:cNvPr id="6" name="Titel 5"/>
          <p:cNvSpPr>
            <a:spLocks noGrp="1"/>
          </p:cNvSpPr>
          <p:nvPr>
            <p:ph type="title"/>
          </p:nvPr>
        </p:nvSpPr>
        <p:spPr/>
        <p:txBody>
          <a:bodyPr/>
          <a:lstStyle/>
          <a:p>
            <a:r>
              <a:rPr lang="da-DK" dirty="0" err="1"/>
              <a:t>Where</a:t>
            </a:r>
            <a:r>
              <a:rPr lang="da-DK" dirty="0"/>
              <a:t> it is </a:t>
            </a:r>
            <a:r>
              <a:rPr lang="da-DK" dirty="0" err="1"/>
              <a:t>going</a:t>
            </a:r>
            <a:r>
              <a:rPr lang="da-DK" dirty="0"/>
              <a:t> (</a:t>
            </a:r>
            <a:r>
              <a:rPr lang="da-DK" dirty="0" err="1"/>
              <a:t>newer</a:t>
            </a:r>
            <a:r>
              <a:rPr lang="da-DK" dirty="0"/>
              <a:t> </a:t>
            </a:r>
            <a:r>
              <a:rPr lang="da-DK" dirty="0" err="1"/>
              <a:t>developments</a:t>
            </a:r>
            <a:r>
              <a:rPr lang="da-DK" dirty="0" smtClean="0"/>
              <a:t>)</a:t>
            </a:r>
            <a:endParaRPr lang="da-DK" dirty="0"/>
          </a:p>
        </p:txBody>
      </p:sp>
    </p:spTree>
    <p:extLst>
      <p:ext uri="{BB962C8B-B14F-4D97-AF65-F5344CB8AC3E}">
        <p14:creationId xmlns:p14="http://schemas.microsoft.com/office/powerpoint/2010/main" val="1579921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Titel 2"/>
          <p:cNvSpPr>
            <a:spLocks noGrp="1"/>
          </p:cNvSpPr>
          <p:nvPr>
            <p:ph type="title"/>
          </p:nvPr>
        </p:nvSpPr>
        <p:spPr>
          <a:xfrm>
            <a:off x="2441575" y="2676493"/>
            <a:ext cx="7341129" cy="2114290"/>
          </a:xfrm>
        </p:spPr>
        <p:txBody>
          <a:bodyPr/>
          <a:lstStyle/>
          <a:p>
            <a:r>
              <a:rPr lang="da-DK" dirty="0" err="1" smtClean="0"/>
              <a:t>Connective</a:t>
            </a:r>
            <a:r>
              <a:rPr lang="da-DK" dirty="0" smtClean="0"/>
              <a:t> </a:t>
            </a:r>
            <a:r>
              <a:rPr lang="da-DK" dirty="0" err="1" smtClean="0"/>
              <a:t>etnography</a:t>
            </a:r>
            <a:r>
              <a:rPr lang="da-DK" dirty="0" smtClean="0"/>
              <a:t> – </a:t>
            </a:r>
            <a:r>
              <a:rPr lang="da-DK" dirty="0" err="1" smtClean="0"/>
              <a:t>understanding</a:t>
            </a:r>
            <a:r>
              <a:rPr lang="da-DK" dirty="0" smtClean="0"/>
              <a:t> </a:t>
            </a:r>
            <a:r>
              <a:rPr lang="da-DK" dirty="0" err="1" smtClean="0"/>
              <a:t>hybridity</a:t>
            </a:r>
            <a:r>
              <a:rPr lang="da-DK" dirty="0" smtClean="0"/>
              <a:t/>
            </a:r>
            <a:br>
              <a:rPr lang="da-DK" dirty="0" smtClean="0"/>
            </a:br>
            <a:r>
              <a:rPr lang="da-DK" dirty="0" smtClean="0"/>
              <a:t/>
            </a:r>
            <a:br>
              <a:rPr lang="da-DK" dirty="0" smtClean="0"/>
            </a:br>
            <a:r>
              <a:rPr lang="da-DK" dirty="0" smtClean="0"/>
              <a:t>- Work by Mia Thyrre Sørensen</a:t>
            </a:r>
            <a:endParaRPr lang="da-DK" dirty="0"/>
          </a:p>
        </p:txBody>
      </p:sp>
    </p:spTree>
    <p:extLst>
      <p:ext uri="{BB962C8B-B14F-4D97-AF65-F5344CB8AC3E}">
        <p14:creationId xmlns:p14="http://schemas.microsoft.com/office/powerpoint/2010/main" val="2932613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billede 6"/>
          <p:cNvSpPr>
            <a:spLocks noGrp="1"/>
          </p:cNvSpPr>
          <p:nvPr>
            <p:ph type="pic" sz="quarter" idx="11"/>
          </p:nvPr>
        </p:nvSpPr>
        <p:spPr/>
      </p:sp>
      <p:sp>
        <p:nvSpPr>
          <p:cNvPr id="6" name="Titel 5"/>
          <p:cNvSpPr>
            <a:spLocks noGrp="1"/>
          </p:cNvSpPr>
          <p:nvPr>
            <p:ph type="title"/>
          </p:nvPr>
        </p:nvSpPr>
        <p:spPr/>
        <p:txBody>
          <a:bodyPr/>
          <a:lstStyle/>
          <a:p>
            <a:r>
              <a:rPr lang="da-DK" dirty="0" smtClean="0"/>
              <a:t>How it </a:t>
            </a:r>
            <a:r>
              <a:rPr lang="da-DK" dirty="0" err="1" smtClean="0"/>
              <a:t>started</a:t>
            </a:r>
            <a:endParaRPr lang="da-DK" dirty="0"/>
          </a:p>
        </p:txBody>
      </p:sp>
      <p:sp>
        <p:nvSpPr>
          <p:cNvPr id="8" name="Pladsholder til tekst 7"/>
          <p:cNvSpPr>
            <a:spLocks noGrp="1"/>
          </p:cNvSpPr>
          <p:nvPr>
            <p:ph type="body" sz="quarter" idx="12"/>
          </p:nvPr>
        </p:nvSpPr>
        <p:spPr/>
        <p:txBody>
          <a:bodyPr/>
          <a:lstStyle/>
          <a:p>
            <a:r>
              <a:rPr lang="da-DK" dirty="0" smtClean="0"/>
              <a:t>DIGHUMLAB</a:t>
            </a:r>
            <a:endParaRPr lang="da-DK" dirty="0"/>
          </a:p>
        </p:txBody>
      </p:sp>
      <p:sp>
        <p:nvSpPr>
          <p:cNvPr id="3" name="Pladsholder til slidenummer 2"/>
          <p:cNvSpPr>
            <a:spLocks noGrp="1"/>
          </p:cNvSpPr>
          <p:nvPr>
            <p:ph type="sldNum" sz="quarter" idx="4294967295"/>
          </p:nvPr>
        </p:nvSpPr>
        <p:spPr>
          <a:xfrm>
            <a:off x="11620500" y="593725"/>
            <a:ext cx="571500" cy="227013"/>
          </a:xfrm>
        </p:spPr>
        <p:txBody>
          <a:bodyPr/>
          <a:lstStyle/>
          <a:p>
            <a:fld id="{D8D877B3-D348-4611-9BDB-C5374591D951}" type="slidenum">
              <a:rPr lang="en-US" smtClean="0"/>
              <a:pPr/>
              <a:t>5</a:t>
            </a:fld>
            <a:endParaRPr lang="en-US" dirty="0" smtClean="0"/>
          </a:p>
        </p:txBody>
      </p:sp>
    </p:spTree>
    <p:extLst>
      <p:ext uri="{BB962C8B-B14F-4D97-AF65-F5344CB8AC3E}">
        <p14:creationId xmlns:p14="http://schemas.microsoft.com/office/powerpoint/2010/main" val="21620452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a:xfrm>
            <a:off x="7598159" y="0"/>
            <a:ext cx="4753232" cy="6858000"/>
          </a:xfrm>
        </p:spPr>
      </p:sp>
      <p:sp>
        <p:nvSpPr>
          <p:cNvPr id="5" name="Titel 4"/>
          <p:cNvSpPr>
            <a:spLocks noGrp="1"/>
          </p:cNvSpPr>
          <p:nvPr>
            <p:ph type="title"/>
          </p:nvPr>
        </p:nvSpPr>
        <p:spPr>
          <a:xfrm>
            <a:off x="587375" y="236515"/>
            <a:ext cx="6836882" cy="1621619"/>
          </a:xfrm>
        </p:spPr>
        <p:txBody>
          <a:bodyPr/>
          <a:lstStyle/>
          <a:p>
            <a:r>
              <a:rPr lang="da-DK" dirty="0"/>
              <a:t>PBL </a:t>
            </a:r>
            <a:r>
              <a:rPr lang="da-DK" dirty="0" err="1"/>
              <a:t>collaboration</a:t>
            </a:r>
            <a:r>
              <a:rPr lang="da-DK" dirty="0"/>
              <a:t> in hybrid learning </a:t>
            </a:r>
            <a:r>
              <a:rPr lang="da-DK" dirty="0" err="1"/>
              <a:t>environment</a:t>
            </a:r>
            <a:r>
              <a:rPr lang="da-DK" dirty="0"/>
              <a:t> </a:t>
            </a:r>
          </a:p>
        </p:txBody>
      </p:sp>
      <p:sp>
        <p:nvSpPr>
          <p:cNvPr id="7" name="Pladsholder til tekst 6"/>
          <p:cNvSpPr>
            <a:spLocks noGrp="1"/>
          </p:cNvSpPr>
          <p:nvPr>
            <p:ph type="body" sz="quarter" idx="12"/>
          </p:nvPr>
        </p:nvSpPr>
        <p:spPr>
          <a:xfrm>
            <a:off x="662876" y="2403417"/>
            <a:ext cx="5175862" cy="3752115"/>
          </a:xfrm>
        </p:spPr>
        <p:txBody>
          <a:bodyPr>
            <a:normAutofit/>
          </a:bodyPr>
          <a:lstStyle/>
          <a:p>
            <a:r>
              <a:rPr lang="da-DK" i="1" dirty="0"/>
              <a:t>Presentation: </a:t>
            </a:r>
            <a:r>
              <a:rPr lang="da-DK" dirty="0" err="1"/>
              <a:t>Results</a:t>
            </a:r>
            <a:r>
              <a:rPr lang="da-DK" dirty="0"/>
              <a:t> from an </a:t>
            </a:r>
            <a:r>
              <a:rPr lang="da-DK" dirty="0" err="1"/>
              <a:t>ethnographical</a:t>
            </a:r>
            <a:r>
              <a:rPr lang="da-DK" dirty="0"/>
              <a:t> </a:t>
            </a:r>
            <a:r>
              <a:rPr lang="da-DK" dirty="0" err="1"/>
              <a:t>study</a:t>
            </a:r>
            <a:r>
              <a:rPr lang="da-DK" dirty="0"/>
              <a:t> of student PBL </a:t>
            </a:r>
            <a:r>
              <a:rPr lang="da-DK" dirty="0" err="1"/>
              <a:t>collaboration</a:t>
            </a:r>
            <a:r>
              <a:rPr lang="da-DK" dirty="0"/>
              <a:t> </a:t>
            </a:r>
            <a:r>
              <a:rPr lang="da-DK" dirty="0" err="1"/>
              <a:t>across</a:t>
            </a:r>
            <a:r>
              <a:rPr lang="da-DK" dirty="0"/>
              <a:t> </a:t>
            </a:r>
            <a:r>
              <a:rPr lang="da-DK" dirty="0" err="1"/>
              <a:t>physical</a:t>
            </a:r>
            <a:r>
              <a:rPr lang="da-DK" dirty="0"/>
              <a:t> and digital </a:t>
            </a:r>
            <a:r>
              <a:rPr lang="da-DK" dirty="0" err="1"/>
              <a:t>field</a:t>
            </a:r>
            <a:r>
              <a:rPr lang="da-DK" dirty="0"/>
              <a:t> sites (</a:t>
            </a:r>
            <a:r>
              <a:rPr lang="da-DK" dirty="0" err="1"/>
              <a:t>before</a:t>
            </a:r>
            <a:r>
              <a:rPr lang="da-DK" dirty="0"/>
              <a:t> COVID-19)</a:t>
            </a:r>
          </a:p>
          <a:p>
            <a:pPr lvl="1"/>
            <a:r>
              <a:rPr lang="da-DK" dirty="0" err="1"/>
              <a:t>Diversity</a:t>
            </a:r>
            <a:r>
              <a:rPr lang="da-DK" dirty="0"/>
              <a:t> in PBL </a:t>
            </a:r>
            <a:r>
              <a:rPr lang="da-DK" dirty="0" err="1"/>
              <a:t>collaboration</a:t>
            </a:r>
            <a:r>
              <a:rPr lang="da-DK" dirty="0"/>
              <a:t>  </a:t>
            </a:r>
          </a:p>
          <a:p>
            <a:pPr lvl="1"/>
            <a:r>
              <a:rPr lang="da-DK" dirty="0" err="1"/>
              <a:t>Ongoing</a:t>
            </a:r>
            <a:r>
              <a:rPr lang="da-DK" dirty="0"/>
              <a:t> </a:t>
            </a:r>
            <a:r>
              <a:rPr lang="da-DK" dirty="0" err="1" smtClean="0"/>
              <a:t>negotiation</a:t>
            </a:r>
            <a:r>
              <a:rPr lang="da-DK" dirty="0" smtClean="0"/>
              <a:t> </a:t>
            </a:r>
            <a:r>
              <a:rPr lang="da-DK" dirty="0"/>
              <a:t>of </a:t>
            </a:r>
            <a:r>
              <a:rPr lang="da-DK" dirty="0" err="1"/>
              <a:t>work</a:t>
            </a:r>
            <a:r>
              <a:rPr lang="da-DK" dirty="0"/>
              <a:t> </a:t>
            </a:r>
            <a:r>
              <a:rPr lang="da-DK" dirty="0" err="1"/>
              <a:t>constellations</a:t>
            </a:r>
            <a:r>
              <a:rPr lang="da-DK" dirty="0"/>
              <a:t>, </a:t>
            </a:r>
            <a:r>
              <a:rPr lang="da-DK" dirty="0" err="1"/>
              <a:t>sociablity</a:t>
            </a:r>
            <a:r>
              <a:rPr lang="da-DK" dirty="0"/>
              <a:t> and </a:t>
            </a:r>
            <a:r>
              <a:rPr lang="da-DK" dirty="0" err="1"/>
              <a:t>technology</a:t>
            </a:r>
            <a:r>
              <a:rPr lang="da-DK" dirty="0"/>
              <a:t>   </a:t>
            </a:r>
          </a:p>
          <a:p>
            <a:pPr lvl="1"/>
            <a:r>
              <a:rPr lang="da-DK" dirty="0" err="1"/>
              <a:t>Four</a:t>
            </a:r>
            <a:r>
              <a:rPr lang="da-DK" dirty="0"/>
              <a:t> types of </a:t>
            </a:r>
            <a:r>
              <a:rPr lang="da-DK" dirty="0" err="1"/>
              <a:t>presence</a:t>
            </a:r>
            <a:r>
              <a:rPr lang="da-DK" dirty="0"/>
              <a:t> </a:t>
            </a:r>
          </a:p>
          <a:p>
            <a:r>
              <a:rPr lang="en-US" i="1" dirty="0" smtClean="0"/>
              <a:t>Intention</a:t>
            </a:r>
            <a:r>
              <a:rPr lang="en-US" dirty="0"/>
              <a:t>: encourage to show curiosity and interest in how the students collaborate</a:t>
            </a:r>
            <a:endParaRPr lang="da-DK" dirty="0"/>
          </a:p>
        </p:txBody>
      </p:sp>
      <p:pic>
        <p:nvPicPr>
          <p:cNvPr id="8" name="Pladsholder til diagram 8">
            <a:extLst>
              <a:ext uri="{FF2B5EF4-FFF2-40B4-BE49-F238E27FC236}">
                <a16:creationId xmlns:a16="http://schemas.microsoft.com/office/drawing/2014/main" id="{55D1DFAB-21DE-43C0-90F4-F470E440011D}"/>
              </a:ext>
            </a:extLst>
          </p:cNvPr>
          <p:cNvPicPr>
            <a:picLocks noChangeAspect="1"/>
          </p:cNvPicPr>
          <p:nvPr/>
        </p:nvPicPr>
        <p:blipFill>
          <a:blip r:embed="rId2">
            <a:biLevel thresh="50000"/>
          </a:blip>
          <a:stretch>
            <a:fillRect/>
          </a:stretch>
        </p:blipFill>
        <p:spPr>
          <a:xfrm>
            <a:off x="7598159" y="3341276"/>
            <a:ext cx="4753232" cy="2673693"/>
          </a:xfrm>
          <a:prstGeom prst="rect">
            <a:avLst/>
          </a:prstGeom>
        </p:spPr>
      </p:pic>
      <p:pic>
        <p:nvPicPr>
          <p:cNvPr id="9" name="Billede 8">
            <a:extLst>
              <a:ext uri="{FF2B5EF4-FFF2-40B4-BE49-F238E27FC236}">
                <a16:creationId xmlns:a16="http://schemas.microsoft.com/office/drawing/2014/main" id="{D68AE4C8-6CD4-41D9-B766-E31D7803FFD4}"/>
              </a:ext>
            </a:extLst>
          </p:cNvPr>
          <p:cNvPicPr>
            <a:picLocks noChangeAspect="1"/>
          </p:cNvPicPr>
          <p:nvPr/>
        </p:nvPicPr>
        <p:blipFill>
          <a:blip r:embed="rId3">
            <a:biLevel thresh="75000"/>
          </a:blip>
          <a:stretch>
            <a:fillRect/>
          </a:stretch>
        </p:blipFill>
        <p:spPr>
          <a:xfrm>
            <a:off x="10118693" y="4678122"/>
            <a:ext cx="2172469" cy="1222014"/>
          </a:xfrm>
          <a:prstGeom prst="rect">
            <a:avLst/>
          </a:prstGeom>
        </p:spPr>
      </p:pic>
      <p:pic>
        <p:nvPicPr>
          <p:cNvPr id="10" name="Billede 9">
            <a:extLst>
              <a:ext uri="{FF2B5EF4-FFF2-40B4-BE49-F238E27FC236}">
                <a16:creationId xmlns:a16="http://schemas.microsoft.com/office/drawing/2014/main" id="{D1529B32-0EC9-448B-8A9B-01678F37C3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7078" y="957864"/>
            <a:ext cx="4754313" cy="2383412"/>
          </a:xfrm>
          <a:prstGeom prst="rect">
            <a:avLst/>
          </a:prstGeom>
        </p:spPr>
      </p:pic>
      <p:sp>
        <p:nvSpPr>
          <p:cNvPr id="2" name="Tekstfelt 1"/>
          <p:cNvSpPr txBox="1"/>
          <p:nvPr/>
        </p:nvSpPr>
        <p:spPr>
          <a:xfrm>
            <a:off x="235612" y="6014969"/>
            <a:ext cx="4633708" cy="369332"/>
          </a:xfrm>
          <a:prstGeom prst="rect">
            <a:avLst/>
          </a:prstGeom>
          <a:noFill/>
        </p:spPr>
        <p:txBody>
          <a:bodyPr wrap="square" rtlCol="0">
            <a:spAutoFit/>
          </a:bodyPr>
          <a:lstStyle/>
          <a:p>
            <a:r>
              <a:rPr lang="da-DK" dirty="0" smtClean="0"/>
              <a:t>Slides from Mia Thyrre Sørensen</a:t>
            </a:r>
            <a:endParaRPr lang="da-DK" dirty="0"/>
          </a:p>
        </p:txBody>
      </p:sp>
      <p:sp>
        <p:nvSpPr>
          <p:cNvPr id="3" name="Rektangel 2"/>
          <p:cNvSpPr/>
          <p:nvPr/>
        </p:nvSpPr>
        <p:spPr>
          <a:xfrm>
            <a:off x="241892" y="5208088"/>
            <a:ext cx="6096000" cy="707886"/>
          </a:xfrm>
          <a:prstGeom prst="rect">
            <a:avLst/>
          </a:prstGeom>
        </p:spPr>
        <p:txBody>
          <a:bodyPr>
            <a:spAutoFit/>
          </a:bodyPr>
          <a:lstStyle/>
          <a:p>
            <a:r>
              <a:rPr lang="da-DK" sz="1000" dirty="0"/>
              <a:t>Sørensen, M. T. (2018). The Students’ </a:t>
            </a:r>
            <a:r>
              <a:rPr lang="da-DK" sz="1000" dirty="0" err="1"/>
              <a:t>Choice</a:t>
            </a:r>
            <a:r>
              <a:rPr lang="da-DK" sz="1000" dirty="0"/>
              <a:t> of Technology A </a:t>
            </a:r>
            <a:r>
              <a:rPr lang="da-DK" sz="1000" dirty="0" err="1"/>
              <a:t>pragmatic</a:t>
            </a:r>
            <a:r>
              <a:rPr lang="da-DK" sz="1000" dirty="0"/>
              <a:t> and </a:t>
            </a:r>
            <a:r>
              <a:rPr lang="da-DK" sz="1000" dirty="0" err="1"/>
              <a:t>outcome-focused</a:t>
            </a:r>
            <a:r>
              <a:rPr lang="da-DK" sz="1000" dirty="0"/>
              <a:t> Approach. In D. Kergel, B. </a:t>
            </a:r>
            <a:r>
              <a:rPr lang="da-DK" sz="1000" dirty="0" err="1"/>
              <a:t>Heidkamp</a:t>
            </a:r>
            <a:r>
              <a:rPr lang="da-DK" sz="1000" dirty="0"/>
              <a:t>, P. K. Telléus, T. </a:t>
            </a:r>
            <a:r>
              <a:rPr lang="da-DK" sz="1000" dirty="0" err="1"/>
              <a:t>Rachwal</a:t>
            </a:r>
            <a:r>
              <a:rPr lang="da-DK" sz="1000" dirty="0"/>
              <a:t>, &amp; S. </a:t>
            </a:r>
            <a:r>
              <a:rPr lang="da-DK" sz="1000" dirty="0" err="1"/>
              <a:t>Nowakowski</a:t>
            </a:r>
            <a:r>
              <a:rPr lang="da-DK" sz="1000" dirty="0"/>
              <a:t> (Eds.), </a:t>
            </a:r>
            <a:r>
              <a:rPr lang="da-DK" sz="1000" i="1" dirty="0"/>
              <a:t>The Digital </a:t>
            </a:r>
            <a:r>
              <a:rPr lang="da-DK" sz="1000" i="1" dirty="0" err="1"/>
              <a:t>Turn</a:t>
            </a:r>
            <a:r>
              <a:rPr lang="da-DK" sz="1000" i="1" dirty="0"/>
              <a:t> in </a:t>
            </a:r>
            <a:r>
              <a:rPr lang="da-DK" sz="1000" i="1" dirty="0" err="1"/>
              <a:t>Higher</a:t>
            </a:r>
            <a:r>
              <a:rPr lang="da-DK" sz="1000" i="1" dirty="0"/>
              <a:t> Education: International </a:t>
            </a:r>
            <a:r>
              <a:rPr lang="da-DK" sz="1000" i="1" dirty="0" err="1"/>
              <a:t>Perspectives</a:t>
            </a:r>
            <a:r>
              <a:rPr lang="da-DK" sz="1000" i="1" dirty="0"/>
              <a:t> on Learning and </a:t>
            </a:r>
            <a:r>
              <a:rPr lang="da-DK" sz="1000" i="1" dirty="0" err="1"/>
              <a:t>Teaching</a:t>
            </a:r>
            <a:r>
              <a:rPr lang="da-DK" sz="1000" i="1" dirty="0"/>
              <a:t> in a </a:t>
            </a:r>
            <a:r>
              <a:rPr lang="da-DK" sz="1000" i="1" dirty="0" err="1"/>
              <a:t>Changing</a:t>
            </a:r>
            <a:r>
              <a:rPr lang="da-DK" sz="1000" i="1" dirty="0"/>
              <a:t> World</a:t>
            </a:r>
            <a:r>
              <a:rPr lang="da-DK" sz="1000" dirty="0"/>
              <a:t> (</a:t>
            </a:r>
            <a:r>
              <a:rPr lang="da-DK" sz="1000" dirty="0" err="1"/>
              <a:t>pp</a:t>
            </a:r>
            <a:r>
              <a:rPr lang="da-DK" sz="1000" dirty="0"/>
              <a:t>. 161–174). Springer </a:t>
            </a:r>
            <a:r>
              <a:rPr lang="da-DK" sz="1000" dirty="0" err="1"/>
              <a:t>Fachmedien</a:t>
            </a:r>
            <a:r>
              <a:rPr lang="da-DK" sz="1000" dirty="0"/>
              <a:t> </a:t>
            </a:r>
            <a:r>
              <a:rPr lang="da-DK" sz="1000" dirty="0" err="1"/>
              <a:t>Wiesbaden</a:t>
            </a:r>
            <a:r>
              <a:rPr lang="da-DK" sz="1000" dirty="0"/>
              <a:t>. </a:t>
            </a:r>
            <a:r>
              <a:rPr lang="da-DK" sz="1000" dirty="0">
                <a:hlinkClick r:id="rId5"/>
              </a:rPr>
              <a:t>https://doi.org/10.1007/978-3-658-19925-8_12</a:t>
            </a:r>
            <a:endParaRPr lang="da-DK" sz="1000" dirty="0">
              <a:effectLst/>
            </a:endParaRPr>
          </a:p>
        </p:txBody>
      </p:sp>
    </p:spTree>
    <p:extLst>
      <p:ext uri="{BB962C8B-B14F-4D97-AF65-F5344CB8AC3E}">
        <p14:creationId xmlns:p14="http://schemas.microsoft.com/office/powerpoint/2010/main" val="5956649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Pladsholder til slidenummer 2"/>
          <p:cNvSpPr>
            <a:spLocks noGrp="1"/>
          </p:cNvSpPr>
          <p:nvPr>
            <p:ph type="sldNum" sz="quarter" idx="10"/>
          </p:nvPr>
        </p:nvSpPr>
        <p:spPr/>
        <p:txBody>
          <a:bodyPr/>
          <a:lstStyle/>
          <a:p>
            <a:fld id="{D8D877B3-D348-4611-9BDB-C5374591D951}" type="slidenum">
              <a:rPr lang="en-US" smtClean="0"/>
              <a:pPr/>
              <a:t>51</a:t>
            </a:fld>
            <a:endParaRPr lang="en-US" dirty="0" smtClean="0"/>
          </a:p>
        </p:txBody>
      </p:sp>
      <p:sp>
        <p:nvSpPr>
          <p:cNvPr id="4" name="Titel 3"/>
          <p:cNvSpPr>
            <a:spLocks noGrp="1"/>
          </p:cNvSpPr>
          <p:nvPr>
            <p:ph type="title"/>
          </p:nvPr>
        </p:nvSpPr>
        <p:spPr/>
        <p:txBody>
          <a:bodyPr/>
          <a:lstStyle/>
          <a:p>
            <a:r>
              <a:rPr lang="da-DK" dirty="0" smtClean="0"/>
              <a:t>Data </a:t>
            </a:r>
            <a:r>
              <a:rPr lang="da-DK" dirty="0" err="1" smtClean="0"/>
              <a:t>collection</a:t>
            </a:r>
            <a:r>
              <a:rPr lang="da-DK" dirty="0" smtClean="0"/>
              <a:t> </a:t>
            </a:r>
            <a:endParaRPr lang="da-DK" dirty="0"/>
          </a:p>
        </p:txBody>
      </p:sp>
      <p:sp>
        <p:nvSpPr>
          <p:cNvPr id="5" name="Pladsholder til tekst 4"/>
          <p:cNvSpPr>
            <a:spLocks noGrp="1"/>
          </p:cNvSpPr>
          <p:nvPr>
            <p:ph type="body" sz="quarter" idx="12"/>
          </p:nvPr>
        </p:nvSpPr>
        <p:spPr>
          <a:xfrm>
            <a:off x="587376" y="2143359"/>
            <a:ext cx="3252714" cy="3752115"/>
          </a:xfrm>
        </p:spPr>
        <p:txBody>
          <a:bodyPr/>
          <a:lstStyle/>
          <a:p>
            <a:r>
              <a:rPr lang="da-DK" dirty="0" err="1" smtClean="0"/>
              <a:t>Connective</a:t>
            </a:r>
            <a:r>
              <a:rPr lang="da-DK" dirty="0" smtClean="0"/>
              <a:t> </a:t>
            </a:r>
            <a:r>
              <a:rPr lang="da-DK" dirty="0" err="1" smtClean="0"/>
              <a:t>etnography</a:t>
            </a:r>
            <a:endParaRPr lang="da-DK" dirty="0" smtClean="0"/>
          </a:p>
          <a:p>
            <a:r>
              <a:rPr lang="da-DK" dirty="0" err="1" smtClean="0"/>
              <a:t>Across</a:t>
            </a:r>
            <a:r>
              <a:rPr lang="da-DK" dirty="0" smtClean="0"/>
              <a:t> sites, </a:t>
            </a:r>
            <a:r>
              <a:rPr lang="da-DK" dirty="0" err="1" smtClean="0"/>
              <a:t>across</a:t>
            </a:r>
            <a:r>
              <a:rPr lang="da-DK" dirty="0" smtClean="0"/>
              <a:t> </a:t>
            </a:r>
            <a:r>
              <a:rPr lang="da-DK" dirty="0" err="1" smtClean="0"/>
              <a:t>modalites</a:t>
            </a:r>
            <a:r>
              <a:rPr lang="da-DK" dirty="0" smtClean="0"/>
              <a:t> – </a:t>
            </a:r>
            <a:r>
              <a:rPr lang="da-DK" dirty="0" err="1" smtClean="0"/>
              <a:t>follow</a:t>
            </a:r>
            <a:r>
              <a:rPr lang="da-DK" dirty="0" smtClean="0"/>
              <a:t> the </a:t>
            </a:r>
            <a:r>
              <a:rPr lang="da-DK" dirty="0" err="1" smtClean="0"/>
              <a:t>actors</a:t>
            </a:r>
            <a:r>
              <a:rPr lang="da-DK" dirty="0" smtClean="0"/>
              <a:t>…</a:t>
            </a:r>
            <a:endParaRPr lang="da-DK" dirty="0"/>
          </a:p>
        </p:txBody>
      </p:sp>
      <p:pic>
        <p:nvPicPr>
          <p:cNvPr id="6" name="Billede 5"/>
          <p:cNvPicPr>
            <a:picLocks noChangeAspect="1"/>
          </p:cNvPicPr>
          <p:nvPr/>
        </p:nvPicPr>
        <p:blipFill>
          <a:blip r:embed="rId2"/>
          <a:stretch>
            <a:fillRect/>
          </a:stretch>
        </p:blipFill>
        <p:spPr>
          <a:xfrm>
            <a:off x="4182204" y="1622807"/>
            <a:ext cx="7667681" cy="3952904"/>
          </a:xfrm>
          <a:prstGeom prst="rect">
            <a:avLst/>
          </a:prstGeom>
        </p:spPr>
      </p:pic>
      <p:sp>
        <p:nvSpPr>
          <p:cNvPr id="7" name="Tekstfelt 6"/>
          <p:cNvSpPr txBox="1"/>
          <p:nvPr/>
        </p:nvSpPr>
        <p:spPr>
          <a:xfrm>
            <a:off x="235612" y="6014969"/>
            <a:ext cx="4633708" cy="369332"/>
          </a:xfrm>
          <a:prstGeom prst="rect">
            <a:avLst/>
          </a:prstGeom>
          <a:noFill/>
        </p:spPr>
        <p:txBody>
          <a:bodyPr wrap="square" rtlCol="0">
            <a:spAutoFit/>
          </a:bodyPr>
          <a:lstStyle/>
          <a:p>
            <a:r>
              <a:rPr lang="da-DK" dirty="0" smtClean="0"/>
              <a:t>Model from Mia Thyrre Sørensen</a:t>
            </a:r>
            <a:endParaRPr lang="da-DK" dirty="0"/>
          </a:p>
        </p:txBody>
      </p:sp>
    </p:spTree>
    <p:extLst>
      <p:ext uri="{BB962C8B-B14F-4D97-AF65-F5344CB8AC3E}">
        <p14:creationId xmlns:p14="http://schemas.microsoft.com/office/powerpoint/2010/main" val="1909647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uppe 74">
            <a:extLst>
              <a:ext uri="{FF2B5EF4-FFF2-40B4-BE49-F238E27FC236}">
                <a16:creationId xmlns:a16="http://schemas.microsoft.com/office/drawing/2014/main" id="{147AEE79-9E3B-42F9-B0B1-ACF2C9498057}"/>
              </a:ext>
            </a:extLst>
          </p:cNvPr>
          <p:cNvGrpSpPr/>
          <p:nvPr/>
        </p:nvGrpSpPr>
        <p:grpSpPr>
          <a:xfrm>
            <a:off x="5225321" y="949060"/>
            <a:ext cx="3731433" cy="1962514"/>
            <a:chOff x="680813" y="1968095"/>
            <a:chExt cx="3731433" cy="1962514"/>
          </a:xfrm>
        </p:grpSpPr>
        <p:grpSp>
          <p:nvGrpSpPr>
            <p:cNvPr id="74" name="Gruppe 73">
              <a:extLst>
                <a:ext uri="{FF2B5EF4-FFF2-40B4-BE49-F238E27FC236}">
                  <a16:creationId xmlns:a16="http://schemas.microsoft.com/office/drawing/2014/main" id="{F4C3798D-473B-48D7-A72C-7B71C6B4867E}"/>
                </a:ext>
              </a:extLst>
            </p:cNvPr>
            <p:cNvGrpSpPr/>
            <p:nvPr/>
          </p:nvGrpSpPr>
          <p:grpSpPr>
            <a:xfrm>
              <a:off x="680813" y="1968095"/>
              <a:ext cx="3428280" cy="1962514"/>
              <a:chOff x="680813" y="1968095"/>
              <a:chExt cx="3428280" cy="1962514"/>
            </a:xfrm>
          </p:grpSpPr>
          <p:sp>
            <p:nvSpPr>
              <p:cNvPr id="45" name="Afrundet rektangel 125">
                <a:extLst>
                  <a:ext uri="{FF2B5EF4-FFF2-40B4-BE49-F238E27FC236}">
                    <a16:creationId xmlns:a16="http://schemas.microsoft.com/office/drawing/2014/main" id="{AC2A76EC-4CA4-482D-AA9B-3169AEAD5E4A}"/>
                  </a:ext>
                </a:extLst>
              </p:cNvPr>
              <p:cNvSpPr/>
              <p:nvPr/>
            </p:nvSpPr>
            <p:spPr>
              <a:xfrm>
                <a:off x="680813" y="1968095"/>
                <a:ext cx="3208709" cy="19625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sz="1300" dirty="0"/>
              </a:p>
            </p:txBody>
          </p:sp>
          <p:sp>
            <p:nvSpPr>
              <p:cNvPr id="46" name="Tekstfelt 45">
                <a:extLst>
                  <a:ext uri="{FF2B5EF4-FFF2-40B4-BE49-F238E27FC236}">
                    <a16:creationId xmlns:a16="http://schemas.microsoft.com/office/drawing/2014/main" id="{5D26CC9F-A62C-4297-A8A8-29A1250B4370}"/>
                  </a:ext>
                </a:extLst>
              </p:cNvPr>
              <p:cNvSpPr txBox="1"/>
              <p:nvPr/>
            </p:nvSpPr>
            <p:spPr>
              <a:xfrm>
                <a:off x="1159221" y="3503188"/>
                <a:ext cx="2906287" cy="292388"/>
              </a:xfrm>
              <a:prstGeom prst="rect">
                <a:avLst/>
              </a:prstGeom>
              <a:noFill/>
            </p:spPr>
            <p:txBody>
              <a:bodyPr wrap="square" rtlCol="0">
                <a:spAutoFit/>
              </a:bodyPr>
              <a:lstStyle/>
              <a:p>
                <a:r>
                  <a:rPr lang="da-DK" sz="1300" dirty="0"/>
                  <a:t>Meeting </a:t>
                </a:r>
                <a:r>
                  <a:rPr lang="da-DK" sz="1300" dirty="0" err="1"/>
                  <a:t>rooms</a:t>
                </a:r>
                <a:r>
                  <a:rPr lang="da-DK" sz="1300" dirty="0"/>
                  <a:t>, open </a:t>
                </a:r>
                <a:r>
                  <a:rPr lang="da-DK" sz="1300" dirty="0" err="1"/>
                  <a:t>study</a:t>
                </a:r>
                <a:r>
                  <a:rPr lang="da-DK" sz="1300" dirty="0"/>
                  <a:t> </a:t>
                </a:r>
                <a:r>
                  <a:rPr lang="da-DK" sz="1300" dirty="0" err="1"/>
                  <a:t>area</a:t>
                </a:r>
                <a:r>
                  <a:rPr lang="da-DK" sz="1300" dirty="0"/>
                  <a:t> </a:t>
                </a:r>
              </a:p>
            </p:txBody>
          </p:sp>
          <p:pic>
            <p:nvPicPr>
              <p:cNvPr id="47" name="Billede 46" descr="Relateret billede">
                <a:extLst>
                  <a:ext uri="{FF2B5EF4-FFF2-40B4-BE49-F238E27FC236}">
                    <a16:creationId xmlns:a16="http://schemas.microsoft.com/office/drawing/2014/main" id="{5E376B1C-6731-4AC2-BD1E-67DBCA0C971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913" y="2057176"/>
                <a:ext cx="339022" cy="366931"/>
              </a:xfrm>
              <a:prstGeom prst="rect">
                <a:avLst/>
              </a:prstGeom>
              <a:noFill/>
              <a:ln>
                <a:noFill/>
              </a:ln>
            </p:spPr>
          </p:pic>
          <p:sp>
            <p:nvSpPr>
              <p:cNvPr id="48" name="Rektangel 47">
                <a:extLst>
                  <a:ext uri="{FF2B5EF4-FFF2-40B4-BE49-F238E27FC236}">
                    <a16:creationId xmlns:a16="http://schemas.microsoft.com/office/drawing/2014/main" id="{767D4EB0-2544-47AA-B12A-BC4337E94F13}"/>
                  </a:ext>
                </a:extLst>
              </p:cNvPr>
              <p:cNvSpPr/>
              <p:nvPr/>
            </p:nvSpPr>
            <p:spPr>
              <a:xfrm>
                <a:off x="1405873" y="2041647"/>
                <a:ext cx="2703220" cy="461665"/>
              </a:xfrm>
              <a:prstGeom prst="rect">
                <a:avLst/>
              </a:prstGeom>
            </p:spPr>
            <p:txBody>
              <a:bodyPr wrap="square">
                <a:spAutoFit/>
              </a:bodyPr>
              <a:lstStyle/>
              <a:p>
                <a:r>
                  <a:rPr lang="da-DK" sz="1100" dirty="0" err="1"/>
                  <a:t>Communication</a:t>
                </a:r>
                <a:r>
                  <a:rPr lang="da-DK" sz="1100" dirty="0"/>
                  <a:t> and Digital Media </a:t>
                </a:r>
              </a:p>
              <a:p>
                <a:r>
                  <a:rPr lang="da-DK" sz="1300" dirty="0" err="1"/>
                  <a:t>Members</a:t>
                </a:r>
                <a:r>
                  <a:rPr lang="da-DK" sz="1300" dirty="0"/>
                  <a:t>: 3 males + 3 </a:t>
                </a:r>
                <a:r>
                  <a:rPr lang="da-DK" sz="1300" dirty="0" err="1"/>
                  <a:t>female</a:t>
                </a:r>
                <a:endParaRPr lang="da-DK" sz="1300" dirty="0"/>
              </a:p>
            </p:txBody>
          </p:sp>
          <p:sp>
            <p:nvSpPr>
              <p:cNvPr id="49" name="Tekstfelt 48">
                <a:extLst>
                  <a:ext uri="{FF2B5EF4-FFF2-40B4-BE49-F238E27FC236}">
                    <a16:creationId xmlns:a16="http://schemas.microsoft.com/office/drawing/2014/main" id="{A61A4BE9-7202-4017-A4A0-199CCA19EDA9}"/>
                  </a:ext>
                </a:extLst>
              </p:cNvPr>
              <p:cNvSpPr txBox="1"/>
              <p:nvPr/>
            </p:nvSpPr>
            <p:spPr>
              <a:xfrm>
                <a:off x="761401" y="2511195"/>
                <a:ext cx="1076300" cy="292388"/>
              </a:xfrm>
              <a:prstGeom prst="rect">
                <a:avLst/>
              </a:prstGeom>
              <a:noFill/>
            </p:spPr>
            <p:txBody>
              <a:bodyPr wrap="square" rtlCol="0">
                <a:spAutoFit/>
              </a:bodyPr>
              <a:lstStyle/>
              <a:p>
                <a:r>
                  <a:rPr lang="da-DK" sz="1300" dirty="0"/>
                  <a:t>Technology:</a:t>
                </a:r>
              </a:p>
            </p:txBody>
          </p:sp>
          <p:pic>
            <p:nvPicPr>
              <p:cNvPr id="50" name="Billede 49">
                <a:extLst>
                  <a:ext uri="{FF2B5EF4-FFF2-40B4-BE49-F238E27FC236}">
                    <a16:creationId xmlns:a16="http://schemas.microsoft.com/office/drawing/2014/main" id="{43ACEDC7-796B-41B0-A2A6-55107D6E3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080" y="2544041"/>
                <a:ext cx="418460" cy="349538"/>
              </a:xfrm>
              <a:prstGeom prst="rect">
                <a:avLst/>
              </a:prstGeom>
            </p:spPr>
          </p:pic>
          <p:pic>
            <p:nvPicPr>
              <p:cNvPr id="51" name="Picture 8" descr="Billedresultat for facebook logo sort art clip">
                <a:extLst>
                  <a:ext uri="{FF2B5EF4-FFF2-40B4-BE49-F238E27FC236}">
                    <a16:creationId xmlns:a16="http://schemas.microsoft.com/office/drawing/2014/main" id="{606DB245-261D-4D8D-B94B-89B2D3FB72A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760386" y="2526759"/>
                <a:ext cx="334097" cy="3340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Billedresultat for clipart clock">
                <a:extLst>
                  <a:ext uri="{FF2B5EF4-FFF2-40B4-BE49-F238E27FC236}">
                    <a16:creationId xmlns:a16="http://schemas.microsoft.com/office/drawing/2014/main" id="{62CDA81D-1AF1-467C-A4D7-19BA59A3F2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83750" y="3100187"/>
                <a:ext cx="275471" cy="312825"/>
              </a:xfrm>
              <a:prstGeom prst="rect">
                <a:avLst/>
              </a:prstGeom>
              <a:noFill/>
              <a:extLst>
                <a:ext uri="{909E8E84-426E-40DD-AFC4-6F175D3DCCD1}">
                  <a14:hiddenFill xmlns:a14="http://schemas.microsoft.com/office/drawing/2010/main">
                    <a:solidFill>
                      <a:srgbClr val="FFFFFF"/>
                    </a:solidFill>
                  </a14:hiddenFill>
                </a:ext>
              </a:extLst>
            </p:spPr>
          </p:pic>
          <p:sp>
            <p:nvSpPr>
              <p:cNvPr id="53" name="Tekstfelt 52">
                <a:extLst>
                  <a:ext uri="{FF2B5EF4-FFF2-40B4-BE49-F238E27FC236}">
                    <a16:creationId xmlns:a16="http://schemas.microsoft.com/office/drawing/2014/main" id="{839E4D4B-D898-42FC-B233-19DCA8EBF385}"/>
                  </a:ext>
                </a:extLst>
              </p:cNvPr>
              <p:cNvSpPr txBox="1"/>
              <p:nvPr/>
            </p:nvSpPr>
            <p:spPr>
              <a:xfrm>
                <a:off x="1159221" y="3133725"/>
                <a:ext cx="2761013" cy="292388"/>
              </a:xfrm>
              <a:prstGeom prst="rect">
                <a:avLst/>
              </a:prstGeom>
              <a:noFill/>
            </p:spPr>
            <p:txBody>
              <a:bodyPr wrap="square" rtlCol="0">
                <a:spAutoFit/>
              </a:bodyPr>
              <a:lstStyle/>
              <a:p>
                <a:r>
                  <a:rPr lang="da-DK" sz="1300" dirty="0" err="1"/>
                  <a:t>Varied</a:t>
                </a:r>
                <a:r>
                  <a:rPr lang="da-DK" sz="1300" dirty="0"/>
                  <a:t> </a:t>
                </a:r>
                <a:r>
                  <a:rPr lang="da-DK" sz="1300" dirty="0" err="1"/>
                  <a:t>through</a:t>
                </a:r>
                <a:r>
                  <a:rPr lang="da-DK" sz="1300" dirty="0"/>
                  <a:t> the </a:t>
                </a:r>
                <a:r>
                  <a:rPr lang="da-DK" sz="1300" dirty="0" err="1"/>
                  <a:t>project</a:t>
                </a:r>
                <a:r>
                  <a:rPr lang="da-DK" sz="1300" dirty="0"/>
                  <a:t> </a:t>
                </a:r>
                <a:r>
                  <a:rPr lang="da-DK" sz="1300" dirty="0" err="1"/>
                  <a:t>period</a:t>
                </a:r>
                <a:r>
                  <a:rPr lang="da-DK" sz="1300" dirty="0"/>
                  <a:t> </a:t>
                </a:r>
              </a:p>
            </p:txBody>
          </p:sp>
          <p:pic>
            <p:nvPicPr>
              <p:cNvPr id="54" name="Picture 26" descr="Billedresultat for clip art house black">
                <a:extLst>
                  <a:ext uri="{FF2B5EF4-FFF2-40B4-BE49-F238E27FC236}">
                    <a16:creationId xmlns:a16="http://schemas.microsoft.com/office/drawing/2014/main" id="{93214926-BBFB-418D-974C-D489F6732E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124" y="3536958"/>
                <a:ext cx="235107" cy="258618"/>
              </a:xfrm>
              <a:prstGeom prst="rect">
                <a:avLst/>
              </a:prstGeom>
              <a:noFill/>
              <a:extLst>
                <a:ext uri="{909E8E84-426E-40DD-AFC4-6F175D3DCCD1}">
                  <a14:hiddenFill xmlns:a14="http://schemas.microsoft.com/office/drawing/2010/main">
                    <a:solidFill>
                      <a:srgbClr val="FFFFFF"/>
                    </a:solidFill>
                  </a14:hiddenFill>
                </a:ext>
              </a:extLst>
            </p:spPr>
          </p:pic>
          <p:pic>
            <p:nvPicPr>
              <p:cNvPr id="55" name="Billede 54">
                <a:extLst>
                  <a:ext uri="{FF2B5EF4-FFF2-40B4-BE49-F238E27FC236}">
                    <a16:creationId xmlns:a16="http://schemas.microsoft.com/office/drawing/2014/main" id="{EBA3CC70-7E0E-4A96-9AA1-BEFD777141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22508" y="2513702"/>
                <a:ext cx="348673" cy="348673"/>
              </a:xfrm>
              <a:prstGeom prst="rect">
                <a:avLst/>
              </a:prstGeom>
            </p:spPr>
          </p:pic>
          <p:pic>
            <p:nvPicPr>
              <p:cNvPr id="56" name="Billede 55">
                <a:extLst>
                  <a:ext uri="{FF2B5EF4-FFF2-40B4-BE49-F238E27FC236}">
                    <a16:creationId xmlns:a16="http://schemas.microsoft.com/office/drawing/2014/main" id="{6D2F066F-13B7-40E4-B5F0-5749A7C7E8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8020" y="2573677"/>
                <a:ext cx="345364" cy="309418"/>
              </a:xfrm>
              <a:prstGeom prst="rect">
                <a:avLst/>
              </a:prstGeom>
            </p:spPr>
          </p:pic>
          <p:pic>
            <p:nvPicPr>
              <p:cNvPr id="57" name="Billede 56">
                <a:extLst>
                  <a:ext uri="{FF2B5EF4-FFF2-40B4-BE49-F238E27FC236}">
                    <a16:creationId xmlns:a16="http://schemas.microsoft.com/office/drawing/2014/main" id="{27DA23F2-1BF2-41E3-A512-89E5ABE132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66594" y="2531568"/>
                <a:ext cx="388011" cy="388011"/>
              </a:xfrm>
              <a:prstGeom prst="rect">
                <a:avLst/>
              </a:prstGeom>
            </p:spPr>
          </p:pic>
        </p:grpSp>
        <p:sp>
          <p:nvSpPr>
            <p:cNvPr id="58" name="Tekstfelt 57">
              <a:extLst>
                <a:ext uri="{FF2B5EF4-FFF2-40B4-BE49-F238E27FC236}">
                  <a16:creationId xmlns:a16="http://schemas.microsoft.com/office/drawing/2014/main" id="{E956EAA7-170E-4E54-B4EA-91CC38527447}"/>
                </a:ext>
              </a:extLst>
            </p:cNvPr>
            <p:cNvSpPr txBox="1"/>
            <p:nvPr/>
          </p:nvSpPr>
          <p:spPr>
            <a:xfrm>
              <a:off x="1555835" y="2872867"/>
              <a:ext cx="2856411" cy="292388"/>
            </a:xfrm>
            <a:prstGeom prst="rect">
              <a:avLst/>
            </a:prstGeom>
            <a:noFill/>
          </p:spPr>
          <p:txBody>
            <a:bodyPr wrap="square" rtlCol="0">
              <a:spAutoFit/>
            </a:bodyPr>
            <a:lstStyle/>
            <a:p>
              <a:r>
                <a:rPr lang="da-DK" sz="1300" dirty="0"/>
                <a:t>+ disciplin-</a:t>
              </a:r>
              <a:r>
                <a:rPr lang="da-DK" sz="1300" dirty="0" err="1"/>
                <a:t>specific</a:t>
              </a:r>
              <a:r>
                <a:rPr lang="da-DK" sz="1300" dirty="0"/>
                <a:t> software</a:t>
              </a:r>
            </a:p>
          </p:txBody>
        </p:sp>
      </p:grpSp>
      <p:grpSp>
        <p:nvGrpSpPr>
          <p:cNvPr id="76" name="Gruppe 75">
            <a:extLst>
              <a:ext uri="{FF2B5EF4-FFF2-40B4-BE49-F238E27FC236}">
                <a16:creationId xmlns:a16="http://schemas.microsoft.com/office/drawing/2014/main" id="{C41AA76E-8710-4ABE-AAB5-732315428F67}"/>
              </a:ext>
            </a:extLst>
          </p:cNvPr>
          <p:cNvGrpSpPr/>
          <p:nvPr/>
        </p:nvGrpSpPr>
        <p:grpSpPr>
          <a:xfrm>
            <a:off x="5901312" y="3167181"/>
            <a:ext cx="3639563" cy="1982243"/>
            <a:chOff x="692915" y="4222765"/>
            <a:chExt cx="3639563" cy="1982243"/>
          </a:xfrm>
        </p:grpSpPr>
        <p:sp>
          <p:nvSpPr>
            <p:cNvPr id="59" name="Afrundet rektangel 144">
              <a:extLst>
                <a:ext uri="{FF2B5EF4-FFF2-40B4-BE49-F238E27FC236}">
                  <a16:creationId xmlns:a16="http://schemas.microsoft.com/office/drawing/2014/main" id="{8DE3EDBC-A903-4246-9DE0-D24EC4C3C3D7}"/>
                </a:ext>
              </a:extLst>
            </p:cNvPr>
            <p:cNvSpPr/>
            <p:nvPr/>
          </p:nvSpPr>
          <p:spPr>
            <a:xfrm>
              <a:off x="704536" y="4222765"/>
              <a:ext cx="2934010" cy="198224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sz="1300" dirty="0"/>
            </a:p>
          </p:txBody>
        </p:sp>
        <p:sp>
          <p:nvSpPr>
            <p:cNvPr id="60" name="Tekstfelt 59">
              <a:extLst>
                <a:ext uri="{FF2B5EF4-FFF2-40B4-BE49-F238E27FC236}">
                  <a16:creationId xmlns:a16="http://schemas.microsoft.com/office/drawing/2014/main" id="{C64BA61B-6966-4DC0-9A94-59F0CB0ADE2C}"/>
                </a:ext>
              </a:extLst>
            </p:cNvPr>
            <p:cNvSpPr txBox="1"/>
            <p:nvPr/>
          </p:nvSpPr>
          <p:spPr>
            <a:xfrm>
              <a:off x="1099788" y="5816617"/>
              <a:ext cx="2906287" cy="292388"/>
            </a:xfrm>
            <a:prstGeom prst="rect">
              <a:avLst/>
            </a:prstGeom>
            <a:noFill/>
          </p:spPr>
          <p:txBody>
            <a:bodyPr wrap="square" rtlCol="0">
              <a:spAutoFit/>
            </a:bodyPr>
            <a:lstStyle/>
            <a:p>
              <a:r>
                <a:rPr lang="da-DK" sz="1300" dirty="0"/>
                <a:t>Meeting </a:t>
              </a:r>
              <a:r>
                <a:rPr lang="da-DK" sz="1300" dirty="0" err="1"/>
                <a:t>rooms</a:t>
              </a:r>
              <a:r>
                <a:rPr lang="da-DK" sz="1300" dirty="0"/>
                <a:t>, </a:t>
              </a:r>
              <a:r>
                <a:rPr lang="da-DK" sz="1300" dirty="0" err="1"/>
                <a:t>library</a:t>
              </a:r>
              <a:r>
                <a:rPr lang="da-DK" sz="1300" dirty="0"/>
                <a:t> </a:t>
              </a:r>
            </a:p>
          </p:txBody>
        </p:sp>
        <p:pic>
          <p:nvPicPr>
            <p:cNvPr id="61" name="Billede 60" descr="Relateret billede">
              <a:extLst>
                <a:ext uri="{FF2B5EF4-FFF2-40B4-BE49-F238E27FC236}">
                  <a16:creationId xmlns:a16="http://schemas.microsoft.com/office/drawing/2014/main" id="{0E2FD4C0-1898-4C94-9CC2-AF48F195D4F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906" y="4302733"/>
              <a:ext cx="339022" cy="366931"/>
            </a:xfrm>
            <a:prstGeom prst="rect">
              <a:avLst/>
            </a:prstGeom>
            <a:noFill/>
            <a:ln>
              <a:noFill/>
            </a:ln>
          </p:spPr>
        </p:pic>
        <p:sp>
          <p:nvSpPr>
            <p:cNvPr id="62" name="Rektangel 61">
              <a:extLst>
                <a:ext uri="{FF2B5EF4-FFF2-40B4-BE49-F238E27FC236}">
                  <a16:creationId xmlns:a16="http://schemas.microsoft.com/office/drawing/2014/main" id="{18345546-1999-4AD7-8938-69364CEFA713}"/>
                </a:ext>
              </a:extLst>
            </p:cNvPr>
            <p:cNvSpPr/>
            <p:nvPr/>
          </p:nvSpPr>
          <p:spPr>
            <a:xfrm>
              <a:off x="1324076" y="4240965"/>
              <a:ext cx="2703220" cy="492443"/>
            </a:xfrm>
            <a:prstGeom prst="rect">
              <a:avLst/>
            </a:prstGeom>
          </p:spPr>
          <p:txBody>
            <a:bodyPr wrap="square">
              <a:spAutoFit/>
            </a:bodyPr>
            <a:lstStyle/>
            <a:p>
              <a:r>
                <a:rPr lang="da-DK" sz="1300" dirty="0"/>
                <a:t>Sport Science </a:t>
              </a:r>
            </a:p>
            <a:p>
              <a:r>
                <a:rPr lang="da-DK" sz="1300" dirty="0" err="1"/>
                <a:t>Members</a:t>
              </a:r>
              <a:r>
                <a:rPr lang="da-DK" sz="1300" dirty="0"/>
                <a:t>: 2 males + 2 </a:t>
              </a:r>
              <a:r>
                <a:rPr lang="da-DK" sz="1300" dirty="0" err="1"/>
                <a:t>female</a:t>
              </a:r>
              <a:endParaRPr lang="da-DK" sz="1300" dirty="0"/>
            </a:p>
          </p:txBody>
        </p:sp>
        <p:sp>
          <p:nvSpPr>
            <p:cNvPr id="63" name="Tekstfelt 62">
              <a:extLst>
                <a:ext uri="{FF2B5EF4-FFF2-40B4-BE49-F238E27FC236}">
                  <a16:creationId xmlns:a16="http://schemas.microsoft.com/office/drawing/2014/main" id="{5047F026-8E6F-4AB4-8073-0E0A981DAC1F}"/>
                </a:ext>
              </a:extLst>
            </p:cNvPr>
            <p:cNvSpPr txBox="1"/>
            <p:nvPr/>
          </p:nvSpPr>
          <p:spPr>
            <a:xfrm>
              <a:off x="692915" y="4746454"/>
              <a:ext cx="1076300" cy="292388"/>
            </a:xfrm>
            <a:prstGeom prst="rect">
              <a:avLst/>
            </a:prstGeom>
            <a:noFill/>
          </p:spPr>
          <p:txBody>
            <a:bodyPr wrap="square" rtlCol="0">
              <a:spAutoFit/>
            </a:bodyPr>
            <a:lstStyle/>
            <a:p>
              <a:r>
                <a:rPr lang="da-DK" sz="1300" dirty="0"/>
                <a:t>Technology:</a:t>
              </a:r>
            </a:p>
          </p:txBody>
        </p:sp>
        <p:pic>
          <p:nvPicPr>
            <p:cNvPr id="64" name="Billede 63">
              <a:extLst>
                <a:ext uri="{FF2B5EF4-FFF2-40B4-BE49-F238E27FC236}">
                  <a16:creationId xmlns:a16="http://schemas.microsoft.com/office/drawing/2014/main" id="{57A7BF7D-F859-4CE2-9C09-AD7E3757D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7073" y="4789598"/>
              <a:ext cx="418460" cy="349538"/>
            </a:xfrm>
            <a:prstGeom prst="rect">
              <a:avLst/>
            </a:prstGeom>
          </p:spPr>
        </p:pic>
        <p:pic>
          <p:nvPicPr>
            <p:cNvPr id="65" name="Picture 8" descr="Billedresultat for facebook logo sort art clip">
              <a:extLst>
                <a:ext uri="{FF2B5EF4-FFF2-40B4-BE49-F238E27FC236}">
                  <a16:creationId xmlns:a16="http://schemas.microsoft.com/office/drawing/2014/main" id="{00BDF737-5EBC-4C89-8CC4-D11593EEA2C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83379" y="4772316"/>
              <a:ext cx="334097" cy="33409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illedresultat for clipart clock">
              <a:extLst>
                <a:ext uri="{FF2B5EF4-FFF2-40B4-BE49-F238E27FC236}">
                  <a16:creationId xmlns:a16="http://schemas.microsoft.com/office/drawing/2014/main" id="{808C8372-A336-401C-A1D4-C65766D61C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06743" y="5345744"/>
              <a:ext cx="275471" cy="312825"/>
            </a:xfrm>
            <a:prstGeom prst="rect">
              <a:avLst/>
            </a:prstGeom>
            <a:noFill/>
            <a:extLst>
              <a:ext uri="{909E8E84-426E-40DD-AFC4-6F175D3DCCD1}">
                <a14:hiddenFill xmlns:a14="http://schemas.microsoft.com/office/drawing/2010/main">
                  <a:solidFill>
                    <a:srgbClr val="FFFFFF"/>
                  </a:solidFill>
                </a14:hiddenFill>
              </a:ext>
            </a:extLst>
          </p:spPr>
        </p:pic>
        <p:sp>
          <p:nvSpPr>
            <p:cNvPr id="67" name="Tekstfelt 66">
              <a:extLst>
                <a:ext uri="{FF2B5EF4-FFF2-40B4-BE49-F238E27FC236}">
                  <a16:creationId xmlns:a16="http://schemas.microsoft.com/office/drawing/2014/main" id="{56E4509B-047A-49CC-8DE6-8B3F9FBEE082}"/>
                </a:ext>
              </a:extLst>
            </p:cNvPr>
            <p:cNvSpPr txBox="1"/>
            <p:nvPr/>
          </p:nvSpPr>
          <p:spPr>
            <a:xfrm>
              <a:off x="1124967" y="5356851"/>
              <a:ext cx="1881052" cy="292388"/>
            </a:xfrm>
            <a:prstGeom prst="rect">
              <a:avLst/>
            </a:prstGeom>
            <a:noFill/>
          </p:spPr>
          <p:txBody>
            <a:bodyPr wrap="square" rtlCol="0">
              <a:spAutoFit/>
            </a:bodyPr>
            <a:lstStyle/>
            <a:p>
              <a:r>
                <a:rPr lang="da-DK" sz="1300" dirty="0"/>
                <a:t>Ad-hoc </a:t>
              </a:r>
              <a:r>
                <a:rPr lang="da-DK" sz="1300" dirty="0" err="1"/>
                <a:t>planning</a:t>
              </a:r>
              <a:r>
                <a:rPr lang="da-DK" sz="1300" dirty="0"/>
                <a:t> </a:t>
              </a:r>
            </a:p>
          </p:txBody>
        </p:sp>
        <p:pic>
          <p:nvPicPr>
            <p:cNvPr id="68" name="Picture 26" descr="Billedresultat for clip art house black">
              <a:extLst>
                <a:ext uri="{FF2B5EF4-FFF2-40B4-BE49-F238E27FC236}">
                  <a16:creationId xmlns:a16="http://schemas.microsoft.com/office/drawing/2014/main" id="{EBD3F9A3-C674-4335-B4D1-5A326B1AF9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117" y="5782515"/>
              <a:ext cx="235107" cy="258618"/>
            </a:xfrm>
            <a:prstGeom prst="rect">
              <a:avLst/>
            </a:prstGeom>
            <a:noFill/>
            <a:extLst>
              <a:ext uri="{909E8E84-426E-40DD-AFC4-6F175D3DCCD1}">
                <a14:hiddenFill xmlns:a14="http://schemas.microsoft.com/office/drawing/2010/main">
                  <a:solidFill>
                    <a:srgbClr val="FFFFFF"/>
                  </a:solidFill>
                </a14:hiddenFill>
              </a:ext>
            </a:extLst>
          </p:spPr>
        </p:pic>
        <p:pic>
          <p:nvPicPr>
            <p:cNvPr id="69" name="Billede 68">
              <a:extLst>
                <a:ext uri="{FF2B5EF4-FFF2-40B4-BE49-F238E27FC236}">
                  <a16:creationId xmlns:a16="http://schemas.microsoft.com/office/drawing/2014/main" id="{3CD32FF9-BEE4-4583-8EF2-F7914C2404F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45501" y="4759259"/>
              <a:ext cx="348673" cy="348673"/>
            </a:xfrm>
            <a:prstGeom prst="rect">
              <a:avLst/>
            </a:prstGeom>
          </p:spPr>
        </p:pic>
        <p:sp>
          <p:nvSpPr>
            <p:cNvPr id="70" name="Tekstfelt 69">
              <a:extLst>
                <a:ext uri="{FF2B5EF4-FFF2-40B4-BE49-F238E27FC236}">
                  <a16:creationId xmlns:a16="http://schemas.microsoft.com/office/drawing/2014/main" id="{51B04DE5-B88E-4A3C-9496-171604731B55}"/>
                </a:ext>
              </a:extLst>
            </p:cNvPr>
            <p:cNvSpPr txBox="1"/>
            <p:nvPr/>
          </p:nvSpPr>
          <p:spPr>
            <a:xfrm>
              <a:off x="1476067" y="5090614"/>
              <a:ext cx="2856411" cy="292388"/>
            </a:xfrm>
            <a:prstGeom prst="rect">
              <a:avLst/>
            </a:prstGeom>
            <a:noFill/>
          </p:spPr>
          <p:txBody>
            <a:bodyPr wrap="square" rtlCol="0">
              <a:spAutoFit/>
            </a:bodyPr>
            <a:lstStyle/>
            <a:p>
              <a:r>
                <a:rPr lang="da-DK" sz="1300" dirty="0"/>
                <a:t>+ disciplin-</a:t>
              </a:r>
              <a:r>
                <a:rPr lang="da-DK" sz="1300" dirty="0" err="1"/>
                <a:t>specific</a:t>
              </a:r>
              <a:r>
                <a:rPr lang="da-DK" sz="1300" dirty="0"/>
                <a:t> software</a:t>
              </a:r>
            </a:p>
          </p:txBody>
        </p:sp>
      </p:grpSp>
      <p:grpSp>
        <p:nvGrpSpPr>
          <p:cNvPr id="6" name="Gruppe 5">
            <a:extLst>
              <a:ext uri="{FF2B5EF4-FFF2-40B4-BE49-F238E27FC236}">
                <a16:creationId xmlns:a16="http://schemas.microsoft.com/office/drawing/2014/main" id="{6BC359D9-9674-48C6-98A7-E39C738D598D}"/>
              </a:ext>
            </a:extLst>
          </p:cNvPr>
          <p:cNvGrpSpPr/>
          <p:nvPr/>
        </p:nvGrpSpPr>
        <p:grpSpPr>
          <a:xfrm>
            <a:off x="8534823" y="940154"/>
            <a:ext cx="3786603" cy="2133771"/>
            <a:chOff x="7593857" y="2220006"/>
            <a:chExt cx="3682833" cy="2133771"/>
          </a:xfrm>
        </p:grpSpPr>
        <p:sp>
          <p:nvSpPr>
            <p:cNvPr id="8" name="Afrundet rektangel 29">
              <a:extLst>
                <a:ext uri="{FF2B5EF4-FFF2-40B4-BE49-F238E27FC236}">
                  <a16:creationId xmlns:a16="http://schemas.microsoft.com/office/drawing/2014/main" id="{F3DB81B6-EDF0-45E8-9D75-F23E235662D3}"/>
                </a:ext>
              </a:extLst>
            </p:cNvPr>
            <p:cNvSpPr/>
            <p:nvPr/>
          </p:nvSpPr>
          <p:spPr>
            <a:xfrm>
              <a:off x="7593857" y="2223024"/>
              <a:ext cx="3246315" cy="19742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sz="1300" dirty="0"/>
            </a:p>
          </p:txBody>
        </p:sp>
        <p:sp>
          <p:nvSpPr>
            <p:cNvPr id="9" name="Tekstfelt 8">
              <a:extLst>
                <a:ext uri="{FF2B5EF4-FFF2-40B4-BE49-F238E27FC236}">
                  <a16:creationId xmlns:a16="http://schemas.microsoft.com/office/drawing/2014/main" id="{6BBF8A0D-4DC6-4F63-804E-FD2F3A6594BA}"/>
                </a:ext>
              </a:extLst>
            </p:cNvPr>
            <p:cNvSpPr txBox="1"/>
            <p:nvPr/>
          </p:nvSpPr>
          <p:spPr>
            <a:xfrm>
              <a:off x="8110572" y="3661280"/>
              <a:ext cx="2588284" cy="692497"/>
            </a:xfrm>
            <a:prstGeom prst="rect">
              <a:avLst/>
            </a:prstGeom>
            <a:noFill/>
          </p:spPr>
          <p:txBody>
            <a:bodyPr wrap="square" rtlCol="0">
              <a:spAutoFit/>
            </a:bodyPr>
            <a:lstStyle/>
            <a:p>
              <a:r>
                <a:rPr lang="da-DK" sz="1300" dirty="0"/>
                <a:t>Group room, </a:t>
              </a:r>
              <a:r>
                <a:rPr lang="da-DK" sz="1300" dirty="0" err="1"/>
                <a:t>laboratory</a:t>
              </a:r>
              <a:r>
                <a:rPr lang="da-DK" sz="1300" dirty="0"/>
                <a:t>, Virtual meetings, seminar </a:t>
              </a:r>
              <a:r>
                <a:rPr lang="da-DK" sz="1300" dirty="0" err="1"/>
                <a:t>rooms</a:t>
              </a:r>
              <a:endParaRPr lang="da-DK" sz="1300" dirty="0"/>
            </a:p>
            <a:p>
              <a:endParaRPr lang="da-DK" sz="1300" dirty="0"/>
            </a:p>
          </p:txBody>
        </p:sp>
        <p:pic>
          <p:nvPicPr>
            <p:cNvPr id="10" name="Billede 9" descr="Relateret billede">
              <a:extLst>
                <a:ext uri="{FF2B5EF4-FFF2-40B4-BE49-F238E27FC236}">
                  <a16:creationId xmlns:a16="http://schemas.microsoft.com/office/drawing/2014/main" id="{2418D3AF-1FE1-49B6-AFD1-BD8C8E583F2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6550" y="2293242"/>
              <a:ext cx="339022" cy="366931"/>
            </a:xfrm>
            <a:prstGeom prst="rect">
              <a:avLst/>
            </a:prstGeom>
            <a:noFill/>
            <a:ln>
              <a:noFill/>
            </a:ln>
          </p:spPr>
        </p:pic>
        <p:sp>
          <p:nvSpPr>
            <p:cNvPr id="11" name="Rektangel 10">
              <a:extLst>
                <a:ext uri="{FF2B5EF4-FFF2-40B4-BE49-F238E27FC236}">
                  <a16:creationId xmlns:a16="http://schemas.microsoft.com/office/drawing/2014/main" id="{73F6D65A-428C-4978-A104-9BAE19DF938B}"/>
                </a:ext>
              </a:extLst>
            </p:cNvPr>
            <p:cNvSpPr/>
            <p:nvPr/>
          </p:nvSpPr>
          <p:spPr>
            <a:xfrm>
              <a:off x="8183038" y="2220006"/>
              <a:ext cx="1759131" cy="492443"/>
            </a:xfrm>
            <a:prstGeom prst="rect">
              <a:avLst/>
            </a:prstGeom>
          </p:spPr>
          <p:txBody>
            <a:bodyPr wrap="square">
              <a:spAutoFit/>
            </a:bodyPr>
            <a:lstStyle/>
            <a:p>
              <a:r>
                <a:rPr lang="da-DK" sz="1300" dirty="0" err="1"/>
                <a:t>Robotic</a:t>
              </a:r>
              <a:endParaRPr lang="da-DK" sz="1300" dirty="0"/>
            </a:p>
            <a:p>
              <a:r>
                <a:rPr lang="da-DK" sz="1300" dirty="0" err="1"/>
                <a:t>Members</a:t>
              </a:r>
              <a:r>
                <a:rPr lang="da-DK" sz="1300" dirty="0"/>
                <a:t>: 4 males</a:t>
              </a:r>
            </a:p>
          </p:txBody>
        </p:sp>
        <p:sp>
          <p:nvSpPr>
            <p:cNvPr id="12" name="Tekstfelt 11">
              <a:extLst>
                <a:ext uri="{FF2B5EF4-FFF2-40B4-BE49-F238E27FC236}">
                  <a16:creationId xmlns:a16="http://schemas.microsoft.com/office/drawing/2014/main" id="{BC08B318-67F7-4060-A63E-3452A3F22437}"/>
                </a:ext>
              </a:extLst>
            </p:cNvPr>
            <p:cNvSpPr txBox="1"/>
            <p:nvPr/>
          </p:nvSpPr>
          <p:spPr>
            <a:xfrm>
              <a:off x="7681505" y="2770311"/>
              <a:ext cx="1076300" cy="292388"/>
            </a:xfrm>
            <a:prstGeom prst="rect">
              <a:avLst/>
            </a:prstGeom>
            <a:noFill/>
          </p:spPr>
          <p:txBody>
            <a:bodyPr wrap="square" rtlCol="0">
              <a:spAutoFit/>
            </a:bodyPr>
            <a:lstStyle/>
            <a:p>
              <a:r>
                <a:rPr lang="da-DK" sz="1300" dirty="0"/>
                <a:t>Technology:</a:t>
              </a:r>
            </a:p>
          </p:txBody>
        </p:sp>
        <p:pic>
          <p:nvPicPr>
            <p:cNvPr id="13" name="Billede 12">
              <a:extLst>
                <a:ext uri="{FF2B5EF4-FFF2-40B4-BE49-F238E27FC236}">
                  <a16:creationId xmlns:a16="http://schemas.microsoft.com/office/drawing/2014/main" id="{8C4D4965-CAF5-480B-B3AE-C6D0CEAE4BC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50610" y="2724523"/>
              <a:ext cx="337555" cy="387927"/>
            </a:xfrm>
            <a:prstGeom prst="rect">
              <a:avLst/>
            </a:prstGeom>
          </p:spPr>
        </p:pic>
        <p:pic>
          <p:nvPicPr>
            <p:cNvPr id="14" name="Billede 13">
              <a:extLst>
                <a:ext uri="{FF2B5EF4-FFF2-40B4-BE49-F238E27FC236}">
                  <a16:creationId xmlns:a16="http://schemas.microsoft.com/office/drawing/2014/main" id="{5E7E4484-656A-4BC0-9235-2B95F2ED5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395" y="2811470"/>
              <a:ext cx="418460" cy="349538"/>
            </a:xfrm>
            <a:prstGeom prst="rect">
              <a:avLst/>
            </a:prstGeom>
          </p:spPr>
        </p:pic>
        <p:pic>
          <p:nvPicPr>
            <p:cNvPr id="15" name="Picture 8" descr="Billedresultat for facebook logo sort art clip">
              <a:extLst>
                <a:ext uri="{FF2B5EF4-FFF2-40B4-BE49-F238E27FC236}">
                  <a16:creationId xmlns:a16="http://schemas.microsoft.com/office/drawing/2014/main" id="{112A59B3-7929-4D5F-AC68-923125A2DCD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869210" y="2802501"/>
              <a:ext cx="334097" cy="334097"/>
            </a:xfrm>
            <a:prstGeom prst="rect">
              <a:avLst/>
            </a:prstGeom>
            <a:noFill/>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A8E4965D-F1E2-4609-BA1D-711F6824F940}"/>
                </a:ext>
              </a:extLst>
            </p:cNvPr>
            <p:cNvSpPr txBox="1"/>
            <p:nvPr/>
          </p:nvSpPr>
          <p:spPr>
            <a:xfrm>
              <a:off x="8420279" y="3136598"/>
              <a:ext cx="2856411" cy="292388"/>
            </a:xfrm>
            <a:prstGeom prst="rect">
              <a:avLst/>
            </a:prstGeom>
            <a:noFill/>
          </p:spPr>
          <p:txBody>
            <a:bodyPr wrap="square" rtlCol="0">
              <a:spAutoFit/>
            </a:bodyPr>
            <a:lstStyle/>
            <a:p>
              <a:r>
                <a:rPr lang="da-DK" sz="1300" dirty="0"/>
                <a:t>+ </a:t>
              </a:r>
              <a:r>
                <a:rPr lang="da-DK" sz="1300" dirty="0" err="1"/>
                <a:t>discipline-specific</a:t>
              </a:r>
              <a:r>
                <a:rPr lang="da-DK" sz="1300" dirty="0"/>
                <a:t> software</a:t>
              </a:r>
            </a:p>
          </p:txBody>
        </p:sp>
        <p:pic>
          <p:nvPicPr>
            <p:cNvPr id="17" name="Picture 2" descr="Billedresultat for clipart clock">
              <a:extLst>
                <a:ext uri="{FF2B5EF4-FFF2-40B4-BE49-F238E27FC236}">
                  <a16:creationId xmlns:a16="http://schemas.microsoft.com/office/drawing/2014/main" id="{0576DCE8-F925-40D9-BA5B-E279BB8DEF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03854" y="3359303"/>
              <a:ext cx="275471" cy="312825"/>
            </a:xfrm>
            <a:prstGeom prst="rect">
              <a:avLst/>
            </a:prstGeom>
            <a:noFill/>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67353F30-DE0C-480A-A897-EAAC722069D7}"/>
                </a:ext>
              </a:extLst>
            </p:cNvPr>
            <p:cNvSpPr txBox="1"/>
            <p:nvPr/>
          </p:nvSpPr>
          <p:spPr>
            <a:xfrm>
              <a:off x="8122078" y="3370410"/>
              <a:ext cx="1881052" cy="292388"/>
            </a:xfrm>
            <a:prstGeom prst="rect">
              <a:avLst/>
            </a:prstGeom>
            <a:noFill/>
          </p:spPr>
          <p:txBody>
            <a:bodyPr wrap="square" rtlCol="0">
              <a:spAutoFit/>
            </a:bodyPr>
            <a:lstStyle/>
            <a:p>
              <a:r>
                <a:rPr lang="da-DK" sz="1300" dirty="0" err="1"/>
                <a:t>Daily</a:t>
              </a:r>
              <a:r>
                <a:rPr lang="da-DK" sz="1300" dirty="0"/>
                <a:t> meetings</a:t>
              </a:r>
            </a:p>
          </p:txBody>
        </p:sp>
        <p:pic>
          <p:nvPicPr>
            <p:cNvPr id="19" name="Picture 26" descr="Billedresultat for clip art house black">
              <a:extLst>
                <a:ext uri="{FF2B5EF4-FFF2-40B4-BE49-F238E27FC236}">
                  <a16:creationId xmlns:a16="http://schemas.microsoft.com/office/drawing/2014/main" id="{E8742249-3B0C-45E8-B01B-42B7E8C6BE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1228" y="3796074"/>
              <a:ext cx="235107" cy="258618"/>
            </a:xfrm>
            <a:prstGeom prst="rect">
              <a:avLst/>
            </a:prstGeom>
            <a:noFill/>
            <a:extLst>
              <a:ext uri="{909E8E84-426E-40DD-AFC4-6F175D3DCCD1}">
                <a14:hiddenFill xmlns:a14="http://schemas.microsoft.com/office/drawing/2010/main">
                  <a:solidFill>
                    <a:srgbClr val="FFFFFF"/>
                  </a:solidFill>
                </a14:hiddenFill>
              </a:ext>
            </a:extLst>
          </p:spPr>
        </p:pic>
        <p:pic>
          <p:nvPicPr>
            <p:cNvPr id="20" name="Billede 19">
              <a:extLst>
                <a:ext uri="{FF2B5EF4-FFF2-40B4-BE49-F238E27FC236}">
                  <a16:creationId xmlns:a16="http://schemas.microsoft.com/office/drawing/2014/main" id="{CAE68C14-7D01-412D-9A39-FF80FDAE8CD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687146" y="2743524"/>
              <a:ext cx="406400" cy="406400"/>
            </a:xfrm>
            <a:prstGeom prst="rect">
              <a:avLst/>
            </a:prstGeom>
          </p:spPr>
        </p:pic>
        <p:pic>
          <p:nvPicPr>
            <p:cNvPr id="21" name="Billede 20">
              <a:extLst>
                <a:ext uri="{FF2B5EF4-FFF2-40B4-BE49-F238E27FC236}">
                  <a16:creationId xmlns:a16="http://schemas.microsoft.com/office/drawing/2014/main" id="{79EA28D6-1D80-4364-98EA-855413A76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99812" y="2789443"/>
              <a:ext cx="348673" cy="348673"/>
            </a:xfrm>
            <a:prstGeom prst="rect">
              <a:avLst/>
            </a:prstGeom>
          </p:spPr>
        </p:pic>
      </p:grpSp>
      <p:grpSp>
        <p:nvGrpSpPr>
          <p:cNvPr id="7" name="Gruppe 6">
            <a:extLst>
              <a:ext uri="{FF2B5EF4-FFF2-40B4-BE49-F238E27FC236}">
                <a16:creationId xmlns:a16="http://schemas.microsoft.com/office/drawing/2014/main" id="{282B4A17-EB57-4DC0-BE25-FDC991170BF0}"/>
              </a:ext>
            </a:extLst>
          </p:cNvPr>
          <p:cNvGrpSpPr/>
          <p:nvPr/>
        </p:nvGrpSpPr>
        <p:grpSpPr>
          <a:xfrm>
            <a:off x="3384679" y="3150633"/>
            <a:ext cx="3318730" cy="2377914"/>
            <a:chOff x="7802181" y="4582703"/>
            <a:chExt cx="3318730" cy="2377914"/>
          </a:xfrm>
        </p:grpSpPr>
        <p:sp>
          <p:nvSpPr>
            <p:cNvPr id="34" name="Afrundet rektangel 87">
              <a:extLst>
                <a:ext uri="{FF2B5EF4-FFF2-40B4-BE49-F238E27FC236}">
                  <a16:creationId xmlns:a16="http://schemas.microsoft.com/office/drawing/2014/main" id="{814248A4-E40D-4F1C-860D-C0D9B64F566F}"/>
                </a:ext>
              </a:extLst>
            </p:cNvPr>
            <p:cNvSpPr/>
            <p:nvPr/>
          </p:nvSpPr>
          <p:spPr>
            <a:xfrm>
              <a:off x="7802181" y="4582703"/>
              <a:ext cx="2419230" cy="19742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sz="1300" dirty="0"/>
            </a:p>
          </p:txBody>
        </p:sp>
        <p:sp>
          <p:nvSpPr>
            <p:cNvPr id="35" name="Tekstfelt 34">
              <a:extLst>
                <a:ext uri="{FF2B5EF4-FFF2-40B4-BE49-F238E27FC236}">
                  <a16:creationId xmlns:a16="http://schemas.microsoft.com/office/drawing/2014/main" id="{7CF6CF23-9926-4910-A886-DADBD949A010}"/>
                </a:ext>
              </a:extLst>
            </p:cNvPr>
            <p:cNvSpPr txBox="1"/>
            <p:nvPr/>
          </p:nvSpPr>
          <p:spPr>
            <a:xfrm>
              <a:off x="8214624" y="6068065"/>
              <a:ext cx="2906287" cy="89255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da-DK" sz="1300" dirty="0"/>
                <a:t>Home, </a:t>
              </a:r>
              <a:r>
                <a:rPr lang="da-DK" sz="1300" dirty="0" err="1"/>
                <a:t>booked</a:t>
              </a:r>
              <a:r>
                <a:rPr lang="da-DK" sz="1300" dirty="0"/>
                <a:t> </a:t>
              </a:r>
            </a:p>
            <a:p>
              <a:r>
                <a:rPr lang="da-DK" sz="1300" dirty="0"/>
                <a:t>meeting room</a:t>
              </a:r>
            </a:p>
            <a:p>
              <a:endParaRPr lang="da-DK" sz="1300" dirty="0"/>
            </a:p>
            <a:p>
              <a:endParaRPr lang="da-DK" sz="1300" dirty="0"/>
            </a:p>
          </p:txBody>
        </p:sp>
        <p:pic>
          <p:nvPicPr>
            <p:cNvPr id="36" name="Billede 35" descr="Relateret billede">
              <a:extLst>
                <a:ext uri="{FF2B5EF4-FFF2-40B4-BE49-F238E27FC236}">
                  <a16:creationId xmlns:a16="http://schemas.microsoft.com/office/drawing/2014/main" id="{1C3333A8-776C-4190-905A-0E6134B9489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0642" y="4732869"/>
              <a:ext cx="339022" cy="366931"/>
            </a:xfrm>
            <a:prstGeom prst="rect">
              <a:avLst/>
            </a:prstGeom>
          </p:spPr>
        </p:pic>
        <p:sp>
          <p:nvSpPr>
            <p:cNvPr id="37" name="Rektangel 36">
              <a:extLst>
                <a:ext uri="{FF2B5EF4-FFF2-40B4-BE49-F238E27FC236}">
                  <a16:creationId xmlns:a16="http://schemas.microsoft.com/office/drawing/2014/main" id="{7B896D44-407B-4CCF-AE8E-A8A44FE1A4FF}"/>
                </a:ext>
              </a:extLst>
            </p:cNvPr>
            <p:cNvSpPr/>
            <p:nvPr/>
          </p:nvSpPr>
          <p:spPr>
            <a:xfrm>
              <a:off x="8521812" y="4671101"/>
              <a:ext cx="2252192" cy="49244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da-DK" sz="1300" dirty="0" err="1"/>
                <a:t>Sociology</a:t>
              </a:r>
              <a:endParaRPr lang="da-DK" sz="1300" dirty="0"/>
            </a:p>
            <a:p>
              <a:r>
                <a:rPr lang="da-DK" sz="1300" dirty="0" err="1"/>
                <a:t>Members</a:t>
              </a:r>
              <a:r>
                <a:rPr lang="da-DK" sz="1300" dirty="0"/>
                <a:t>: 4 </a:t>
              </a:r>
              <a:r>
                <a:rPr lang="da-DK" sz="1300" dirty="0" err="1"/>
                <a:t>females</a:t>
              </a:r>
              <a:endParaRPr lang="da-DK" sz="1300" dirty="0"/>
            </a:p>
          </p:txBody>
        </p:sp>
        <p:sp>
          <p:nvSpPr>
            <p:cNvPr id="38" name="Tekstfelt 37">
              <a:extLst>
                <a:ext uri="{FF2B5EF4-FFF2-40B4-BE49-F238E27FC236}">
                  <a16:creationId xmlns:a16="http://schemas.microsoft.com/office/drawing/2014/main" id="{207DAF12-9717-430E-96C1-29EFA49EC3FF}"/>
                </a:ext>
              </a:extLst>
            </p:cNvPr>
            <p:cNvSpPr txBox="1"/>
            <p:nvPr/>
          </p:nvSpPr>
          <p:spPr>
            <a:xfrm>
              <a:off x="7882130" y="5186888"/>
              <a:ext cx="1076300" cy="29238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da-DK" sz="1300" dirty="0"/>
                <a:t>Technology:</a:t>
              </a:r>
            </a:p>
          </p:txBody>
        </p:sp>
        <p:pic>
          <p:nvPicPr>
            <p:cNvPr id="39" name="Billede 38">
              <a:extLst>
                <a:ext uri="{FF2B5EF4-FFF2-40B4-BE49-F238E27FC236}">
                  <a16:creationId xmlns:a16="http://schemas.microsoft.com/office/drawing/2014/main" id="{FDCF94DF-9FAB-4137-9420-68D995179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562" y="5261298"/>
              <a:ext cx="418460" cy="349538"/>
            </a:xfrm>
            <a:prstGeom prst="rect">
              <a:avLst/>
            </a:prstGeom>
          </p:spPr>
        </p:pic>
        <p:pic>
          <p:nvPicPr>
            <p:cNvPr id="40" name="Picture 8" descr="Billedresultat for facebook logo sort art clip">
              <a:extLst>
                <a:ext uri="{FF2B5EF4-FFF2-40B4-BE49-F238E27FC236}">
                  <a16:creationId xmlns:a16="http://schemas.microsoft.com/office/drawing/2014/main" id="{E3161527-54EC-4EA5-A06D-757481ED36E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964242" y="5252329"/>
              <a:ext cx="334097" cy="334097"/>
            </a:xfrm>
            <a:prstGeom prst="rect">
              <a:avLst/>
            </a:prstGeom>
            <a:extLst>
              <a:ext uri="{909E8E84-426E-40DD-AFC4-6F175D3DCCD1}">
                <a14:hiddenFill xmlns:a14="http://schemas.microsoft.com/office/drawing/2010/main">
                  <a:solidFill>
                    <a:srgbClr val="FFFFFF"/>
                  </a:solidFill>
                </a14:hiddenFill>
              </a:ext>
            </a:extLst>
          </p:spPr>
        </p:pic>
        <p:pic>
          <p:nvPicPr>
            <p:cNvPr id="41" name="Picture 2" descr="Billedresultat for clipart clock">
              <a:extLst>
                <a:ext uri="{FF2B5EF4-FFF2-40B4-BE49-F238E27FC236}">
                  <a16:creationId xmlns:a16="http://schemas.microsoft.com/office/drawing/2014/main" id="{13D25046-EE82-4995-AD11-5D063F63A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980817" y="5661373"/>
              <a:ext cx="275471" cy="312825"/>
            </a:xfrm>
            <a:prstGeom prst="rect">
              <a:avLst/>
            </a:prstGeom>
            <a:extLst>
              <a:ext uri="{909E8E84-426E-40DD-AFC4-6F175D3DCCD1}">
                <a14:hiddenFill xmlns:a14="http://schemas.microsoft.com/office/drawing/2010/main">
                  <a:solidFill>
                    <a:srgbClr val="FFFFFF"/>
                  </a:solidFill>
                </a14:hiddenFill>
              </a:ext>
            </a:extLst>
          </p:spPr>
        </p:pic>
        <p:sp>
          <p:nvSpPr>
            <p:cNvPr id="42" name="Tekstfelt 41">
              <a:extLst>
                <a:ext uri="{FF2B5EF4-FFF2-40B4-BE49-F238E27FC236}">
                  <a16:creationId xmlns:a16="http://schemas.microsoft.com/office/drawing/2014/main" id="{19C4B2C8-E65A-4545-8385-8206C84C4F62}"/>
                </a:ext>
              </a:extLst>
            </p:cNvPr>
            <p:cNvSpPr txBox="1"/>
            <p:nvPr/>
          </p:nvSpPr>
          <p:spPr>
            <a:xfrm>
              <a:off x="8290153" y="5661373"/>
              <a:ext cx="1881052" cy="29238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da-DK" sz="1300" dirty="0" err="1"/>
                <a:t>Weekly</a:t>
              </a:r>
              <a:r>
                <a:rPr lang="da-DK" sz="1300" dirty="0"/>
                <a:t> meetings</a:t>
              </a:r>
            </a:p>
          </p:txBody>
        </p:sp>
        <p:pic>
          <p:nvPicPr>
            <p:cNvPr id="43" name="Picture 26" descr="Billedresultat for clip art house black">
              <a:extLst>
                <a:ext uri="{FF2B5EF4-FFF2-40B4-BE49-F238E27FC236}">
                  <a16:creationId xmlns:a16="http://schemas.microsoft.com/office/drawing/2014/main" id="{1DDC9A93-49AA-46C8-B0C3-7A3C01EECA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9517" y="6109005"/>
              <a:ext cx="235107" cy="258618"/>
            </a:xfrm>
            <a:prstGeom prst="rect">
              <a:avLst/>
            </a:prstGeom>
            <a:extLst>
              <a:ext uri="{909E8E84-426E-40DD-AFC4-6F175D3DCCD1}">
                <a14:hiddenFill xmlns:a14="http://schemas.microsoft.com/office/drawing/2010/main">
                  <a:solidFill>
                    <a:srgbClr val="FFFFFF"/>
                  </a:solidFill>
                </a14:hiddenFill>
              </a:ext>
            </a:extLst>
          </p:spPr>
        </p:pic>
        <p:pic>
          <p:nvPicPr>
            <p:cNvPr id="44" name="Billede 43">
              <a:extLst>
                <a:ext uri="{FF2B5EF4-FFF2-40B4-BE49-F238E27FC236}">
                  <a16:creationId xmlns:a16="http://schemas.microsoft.com/office/drawing/2014/main" id="{4F345E9A-8F85-4515-8779-449A438312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42989" y="5264209"/>
              <a:ext cx="348673" cy="348673"/>
            </a:xfrm>
            <a:prstGeom prst="rect">
              <a:avLst/>
            </a:prstGeom>
          </p:spPr>
        </p:pic>
      </p:grpSp>
      <p:sp>
        <p:nvSpPr>
          <p:cNvPr id="3" name="Pladsholder til slidenummer 2">
            <a:extLst>
              <a:ext uri="{FF2B5EF4-FFF2-40B4-BE49-F238E27FC236}">
                <a16:creationId xmlns:a16="http://schemas.microsoft.com/office/drawing/2014/main" id="{FF9308D6-3CFD-4DA4-AD12-EB4B460F98F2}"/>
              </a:ext>
            </a:extLst>
          </p:cNvPr>
          <p:cNvSpPr>
            <a:spLocks noGrp="1"/>
          </p:cNvSpPr>
          <p:nvPr>
            <p:ph type="sldNum" sz="quarter" idx="10"/>
          </p:nvPr>
        </p:nvSpPr>
        <p:spPr/>
        <p:txBody>
          <a:bodyPr/>
          <a:lstStyle/>
          <a:p>
            <a:fld id="{D8D877B3-D348-4611-9BDB-C5374591D951}" type="slidenum">
              <a:rPr lang="en-US" smtClean="0"/>
              <a:pPr/>
              <a:t>52</a:t>
            </a:fld>
            <a:endParaRPr lang="en-US" dirty="0"/>
          </a:p>
        </p:txBody>
      </p:sp>
      <p:grpSp>
        <p:nvGrpSpPr>
          <p:cNvPr id="73" name="Gruppe 72">
            <a:extLst>
              <a:ext uri="{FF2B5EF4-FFF2-40B4-BE49-F238E27FC236}">
                <a16:creationId xmlns:a16="http://schemas.microsoft.com/office/drawing/2014/main" id="{56F436A3-D9D3-49A8-A35C-572C10BE4856}"/>
              </a:ext>
            </a:extLst>
          </p:cNvPr>
          <p:cNvGrpSpPr/>
          <p:nvPr/>
        </p:nvGrpSpPr>
        <p:grpSpPr>
          <a:xfrm>
            <a:off x="8956754" y="3157877"/>
            <a:ext cx="3372797" cy="2123929"/>
            <a:chOff x="4308708" y="2979195"/>
            <a:chExt cx="3372797" cy="2123929"/>
          </a:xfrm>
        </p:grpSpPr>
        <p:sp>
          <p:nvSpPr>
            <p:cNvPr id="22" name="Afrundet rektangel 57">
              <a:extLst>
                <a:ext uri="{FF2B5EF4-FFF2-40B4-BE49-F238E27FC236}">
                  <a16:creationId xmlns:a16="http://schemas.microsoft.com/office/drawing/2014/main" id="{2070C25F-970A-4D6D-843B-A6ECBB1DBBDC}"/>
                </a:ext>
              </a:extLst>
            </p:cNvPr>
            <p:cNvSpPr/>
            <p:nvPr/>
          </p:nvSpPr>
          <p:spPr>
            <a:xfrm>
              <a:off x="4308708" y="2979195"/>
              <a:ext cx="2919303" cy="20722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sz="1300" dirty="0"/>
            </a:p>
          </p:txBody>
        </p:sp>
        <p:sp>
          <p:nvSpPr>
            <p:cNvPr id="23" name="Tekstfelt 22">
              <a:extLst>
                <a:ext uri="{FF2B5EF4-FFF2-40B4-BE49-F238E27FC236}">
                  <a16:creationId xmlns:a16="http://schemas.microsoft.com/office/drawing/2014/main" id="{D85C3855-1ED6-4D81-A43C-30152C8C26F4}"/>
                </a:ext>
              </a:extLst>
            </p:cNvPr>
            <p:cNvSpPr txBox="1"/>
            <p:nvPr/>
          </p:nvSpPr>
          <p:spPr>
            <a:xfrm>
              <a:off x="4765352" y="4410627"/>
              <a:ext cx="2558237" cy="692497"/>
            </a:xfrm>
            <a:prstGeom prst="rect">
              <a:avLst/>
            </a:prstGeom>
            <a:noFill/>
          </p:spPr>
          <p:txBody>
            <a:bodyPr wrap="square" rtlCol="0">
              <a:spAutoFit/>
            </a:bodyPr>
            <a:lstStyle/>
            <a:p>
              <a:r>
                <a:rPr lang="da-DK" sz="1300" dirty="0"/>
                <a:t>Group room, </a:t>
              </a:r>
              <a:r>
                <a:rPr lang="da-DK" sz="1300" dirty="0" err="1"/>
                <a:t>laboratory</a:t>
              </a:r>
              <a:r>
                <a:rPr lang="da-DK" sz="1300" dirty="0"/>
                <a:t>, seminar </a:t>
              </a:r>
              <a:r>
                <a:rPr lang="da-DK" sz="1300" dirty="0" err="1"/>
                <a:t>rooms</a:t>
              </a:r>
              <a:endParaRPr lang="da-DK" sz="1300" dirty="0"/>
            </a:p>
            <a:p>
              <a:endParaRPr lang="da-DK" sz="1300" dirty="0"/>
            </a:p>
          </p:txBody>
        </p:sp>
        <p:pic>
          <p:nvPicPr>
            <p:cNvPr id="24" name="Billede 23" descr="Relateret billede">
              <a:extLst>
                <a:ext uri="{FF2B5EF4-FFF2-40B4-BE49-F238E27FC236}">
                  <a16:creationId xmlns:a16="http://schemas.microsoft.com/office/drawing/2014/main" id="{2EAF92C0-EA76-4C26-B02D-EFFB6B4E3C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719" y="3042634"/>
              <a:ext cx="339022" cy="366931"/>
            </a:xfrm>
            <a:prstGeom prst="rect">
              <a:avLst/>
            </a:prstGeom>
            <a:noFill/>
            <a:ln>
              <a:noFill/>
            </a:ln>
          </p:spPr>
        </p:pic>
        <p:sp>
          <p:nvSpPr>
            <p:cNvPr id="25" name="Rektangel 24">
              <a:extLst>
                <a:ext uri="{FF2B5EF4-FFF2-40B4-BE49-F238E27FC236}">
                  <a16:creationId xmlns:a16="http://schemas.microsoft.com/office/drawing/2014/main" id="{3DDBD830-D4F7-41D9-B67F-CEB74458C805}"/>
                </a:ext>
              </a:extLst>
            </p:cNvPr>
            <p:cNvSpPr/>
            <p:nvPr/>
          </p:nvSpPr>
          <p:spPr>
            <a:xfrm>
              <a:off x="4951346" y="3017048"/>
              <a:ext cx="2503714" cy="492443"/>
            </a:xfrm>
            <a:prstGeom prst="rect">
              <a:avLst/>
            </a:prstGeom>
          </p:spPr>
          <p:txBody>
            <a:bodyPr wrap="square">
              <a:spAutoFit/>
            </a:bodyPr>
            <a:lstStyle/>
            <a:p>
              <a:r>
                <a:rPr lang="da-DK" sz="1300" dirty="0"/>
                <a:t>Machine and </a:t>
              </a:r>
              <a:r>
                <a:rPr lang="da-DK" sz="1300" dirty="0" err="1"/>
                <a:t>Production</a:t>
              </a:r>
              <a:endParaRPr lang="da-DK" sz="1300" dirty="0"/>
            </a:p>
            <a:p>
              <a:r>
                <a:rPr lang="da-DK" sz="1300" dirty="0" err="1"/>
                <a:t>Members</a:t>
              </a:r>
              <a:r>
                <a:rPr lang="da-DK" sz="1300" dirty="0"/>
                <a:t>: 3 males + 1 </a:t>
              </a:r>
              <a:r>
                <a:rPr lang="da-DK" sz="1300" dirty="0" err="1"/>
                <a:t>female</a:t>
              </a:r>
              <a:endParaRPr lang="da-DK" sz="1300" dirty="0"/>
            </a:p>
          </p:txBody>
        </p:sp>
        <p:sp>
          <p:nvSpPr>
            <p:cNvPr id="26" name="Tekstfelt 25">
              <a:extLst>
                <a:ext uri="{FF2B5EF4-FFF2-40B4-BE49-F238E27FC236}">
                  <a16:creationId xmlns:a16="http://schemas.microsoft.com/office/drawing/2014/main" id="{2C42A289-A1D3-4AF0-AF8C-87690EF64471}"/>
                </a:ext>
              </a:extLst>
            </p:cNvPr>
            <p:cNvSpPr txBox="1"/>
            <p:nvPr/>
          </p:nvSpPr>
          <p:spPr>
            <a:xfrm>
              <a:off x="4333207" y="3496653"/>
              <a:ext cx="1076300" cy="292388"/>
            </a:xfrm>
            <a:prstGeom prst="rect">
              <a:avLst/>
            </a:prstGeom>
            <a:noFill/>
          </p:spPr>
          <p:txBody>
            <a:bodyPr wrap="square" rtlCol="0">
              <a:spAutoFit/>
            </a:bodyPr>
            <a:lstStyle/>
            <a:p>
              <a:r>
                <a:rPr lang="da-DK" sz="1300" dirty="0"/>
                <a:t>Technology:</a:t>
              </a:r>
            </a:p>
          </p:txBody>
        </p:sp>
        <p:pic>
          <p:nvPicPr>
            <p:cNvPr id="27" name="Billede 26">
              <a:extLst>
                <a:ext uri="{FF2B5EF4-FFF2-40B4-BE49-F238E27FC236}">
                  <a16:creationId xmlns:a16="http://schemas.microsoft.com/office/drawing/2014/main" id="{3180F5B6-807C-4EA9-84F0-499027A4AD0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370051" y="3484116"/>
              <a:ext cx="337555" cy="387927"/>
            </a:xfrm>
            <a:prstGeom prst="rect">
              <a:avLst/>
            </a:prstGeom>
          </p:spPr>
        </p:pic>
        <p:pic>
          <p:nvPicPr>
            <p:cNvPr id="28" name="Picture 8" descr="Billedresultat for facebook logo sort art clip">
              <a:extLst>
                <a:ext uri="{FF2B5EF4-FFF2-40B4-BE49-F238E27FC236}">
                  <a16:creationId xmlns:a16="http://schemas.microsoft.com/office/drawing/2014/main" id="{3E003906-0CEF-47FE-87AE-0876257B065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64454" y="3520531"/>
              <a:ext cx="334097" cy="3340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illedresultat for clipart clock">
              <a:extLst>
                <a:ext uri="{FF2B5EF4-FFF2-40B4-BE49-F238E27FC236}">
                  <a16:creationId xmlns:a16="http://schemas.microsoft.com/office/drawing/2014/main" id="{AE284A80-B8D0-46A7-868D-A74D7C7D45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455556" y="4085645"/>
              <a:ext cx="275471" cy="312825"/>
            </a:xfrm>
            <a:prstGeom prst="rect">
              <a:avLst/>
            </a:prstGeom>
            <a:noFill/>
            <a:extLst>
              <a:ext uri="{909E8E84-426E-40DD-AFC4-6F175D3DCCD1}">
                <a14:hiddenFill xmlns:a14="http://schemas.microsoft.com/office/drawing/2010/main">
                  <a:solidFill>
                    <a:srgbClr val="FFFFFF"/>
                  </a:solidFill>
                </a14:hiddenFill>
              </a:ext>
            </a:extLst>
          </p:spPr>
        </p:pic>
        <p:sp>
          <p:nvSpPr>
            <p:cNvPr id="30" name="Tekstfelt 29">
              <a:extLst>
                <a:ext uri="{FF2B5EF4-FFF2-40B4-BE49-F238E27FC236}">
                  <a16:creationId xmlns:a16="http://schemas.microsoft.com/office/drawing/2014/main" id="{A33C0629-2F24-4A62-B923-1886459E4BA0}"/>
                </a:ext>
              </a:extLst>
            </p:cNvPr>
            <p:cNvSpPr txBox="1"/>
            <p:nvPr/>
          </p:nvSpPr>
          <p:spPr>
            <a:xfrm>
              <a:off x="4773780" y="4096752"/>
              <a:ext cx="1881052" cy="292388"/>
            </a:xfrm>
            <a:prstGeom prst="rect">
              <a:avLst/>
            </a:prstGeom>
            <a:noFill/>
          </p:spPr>
          <p:txBody>
            <a:bodyPr wrap="square" rtlCol="0">
              <a:spAutoFit/>
            </a:bodyPr>
            <a:lstStyle/>
            <a:p>
              <a:r>
                <a:rPr lang="da-DK" sz="1300" dirty="0" err="1"/>
                <a:t>Daily</a:t>
              </a:r>
              <a:r>
                <a:rPr lang="da-DK" sz="1300" dirty="0"/>
                <a:t> meetings</a:t>
              </a:r>
            </a:p>
          </p:txBody>
        </p:sp>
        <p:pic>
          <p:nvPicPr>
            <p:cNvPr id="31" name="Picture 26" descr="Billedresultat for clip art house black">
              <a:extLst>
                <a:ext uri="{FF2B5EF4-FFF2-40B4-BE49-F238E27FC236}">
                  <a16:creationId xmlns:a16="http://schemas.microsoft.com/office/drawing/2014/main" id="{F0835641-0AB0-4FB4-92D6-DF775E64D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2930" y="4522416"/>
              <a:ext cx="235107" cy="2586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2" descr="Billedresultat for onedrive logo black transparent">
              <a:extLst>
                <a:ext uri="{FF2B5EF4-FFF2-40B4-BE49-F238E27FC236}">
                  <a16:creationId xmlns:a16="http://schemas.microsoft.com/office/drawing/2014/main" id="{7691159C-2919-4323-AB14-F15114C7103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06188" y="3495404"/>
              <a:ext cx="415636" cy="415636"/>
            </a:xfrm>
            <a:prstGeom prst="rect">
              <a:avLst/>
            </a:prstGeom>
            <a:noFill/>
            <a:extLst>
              <a:ext uri="{909E8E84-426E-40DD-AFC4-6F175D3DCCD1}">
                <a14:hiddenFill xmlns:a14="http://schemas.microsoft.com/office/drawing/2010/main">
                  <a:solidFill>
                    <a:srgbClr val="FFFFFF"/>
                  </a:solidFill>
                </a14:hiddenFill>
              </a:ext>
            </a:extLst>
          </p:spPr>
        </p:pic>
        <p:sp>
          <p:nvSpPr>
            <p:cNvPr id="33" name="Tekstfelt 32">
              <a:extLst>
                <a:ext uri="{FF2B5EF4-FFF2-40B4-BE49-F238E27FC236}">
                  <a16:creationId xmlns:a16="http://schemas.microsoft.com/office/drawing/2014/main" id="{30DCCCF9-6843-40D0-A1AC-F0AAFFBCE4A0}"/>
                </a:ext>
              </a:extLst>
            </p:cNvPr>
            <p:cNvSpPr txBox="1"/>
            <p:nvPr/>
          </p:nvSpPr>
          <p:spPr>
            <a:xfrm>
              <a:off x="4825094" y="3868520"/>
              <a:ext cx="2856411" cy="292388"/>
            </a:xfrm>
            <a:prstGeom prst="rect">
              <a:avLst/>
            </a:prstGeom>
            <a:noFill/>
          </p:spPr>
          <p:txBody>
            <a:bodyPr wrap="square" rtlCol="0">
              <a:spAutoFit/>
            </a:bodyPr>
            <a:lstStyle/>
            <a:p>
              <a:r>
                <a:rPr lang="da-DK" sz="1300" dirty="0"/>
                <a:t>+ </a:t>
              </a:r>
              <a:r>
                <a:rPr lang="da-DK" sz="1300" dirty="0" err="1"/>
                <a:t>discipline-specific</a:t>
              </a:r>
              <a:r>
                <a:rPr lang="da-DK" sz="1300" dirty="0"/>
                <a:t> software</a:t>
              </a:r>
            </a:p>
          </p:txBody>
        </p:sp>
      </p:grpSp>
      <p:sp>
        <p:nvSpPr>
          <p:cNvPr id="79" name="Titel 3">
            <a:extLst>
              <a:ext uri="{FF2B5EF4-FFF2-40B4-BE49-F238E27FC236}">
                <a16:creationId xmlns:a16="http://schemas.microsoft.com/office/drawing/2014/main" id="{A2471492-BF7A-4A8F-BA83-437716DCFEE8}"/>
              </a:ext>
            </a:extLst>
          </p:cNvPr>
          <p:cNvSpPr txBox="1">
            <a:spLocks/>
          </p:cNvSpPr>
          <p:nvPr/>
        </p:nvSpPr>
        <p:spPr>
          <a:xfrm>
            <a:off x="787585" y="1597005"/>
            <a:ext cx="4490445" cy="59082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2400" dirty="0"/>
              <a:t>5 PBL </a:t>
            </a:r>
            <a:r>
              <a:rPr lang="da-DK" sz="2400" dirty="0" err="1"/>
              <a:t>groups</a:t>
            </a:r>
            <a:r>
              <a:rPr lang="da-DK" sz="2400" dirty="0"/>
              <a:t> </a:t>
            </a:r>
          </a:p>
        </p:txBody>
      </p:sp>
      <p:sp>
        <p:nvSpPr>
          <p:cNvPr id="80" name="Titel 3">
            <a:extLst>
              <a:ext uri="{FF2B5EF4-FFF2-40B4-BE49-F238E27FC236}">
                <a16:creationId xmlns:a16="http://schemas.microsoft.com/office/drawing/2014/main" id="{92DB11DE-811A-4C20-86EC-CB0FA0CECDD4}"/>
              </a:ext>
            </a:extLst>
          </p:cNvPr>
          <p:cNvSpPr txBox="1">
            <a:spLocks/>
          </p:cNvSpPr>
          <p:nvPr/>
        </p:nvSpPr>
        <p:spPr>
          <a:xfrm>
            <a:off x="796963" y="421916"/>
            <a:ext cx="4490445" cy="1621619"/>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dirty="0" err="1"/>
              <a:t>Diversity</a:t>
            </a:r>
            <a:r>
              <a:rPr lang="da-DK" dirty="0"/>
              <a:t> in PBL </a:t>
            </a:r>
            <a:r>
              <a:rPr lang="da-DK" dirty="0" err="1"/>
              <a:t>collaboration</a:t>
            </a:r>
            <a:endParaRPr lang="da-DK" dirty="0"/>
          </a:p>
        </p:txBody>
      </p:sp>
      <p:sp>
        <p:nvSpPr>
          <p:cNvPr id="82" name="Pladsholder til tekst 4">
            <a:extLst>
              <a:ext uri="{FF2B5EF4-FFF2-40B4-BE49-F238E27FC236}">
                <a16:creationId xmlns:a16="http://schemas.microsoft.com/office/drawing/2014/main" id="{A4823ED1-800C-406B-A80C-2073A994F4A2}"/>
              </a:ext>
            </a:extLst>
          </p:cNvPr>
          <p:cNvSpPr>
            <a:spLocks noGrp="1"/>
          </p:cNvSpPr>
          <p:nvPr>
            <p:ph type="body" sz="quarter" idx="12"/>
          </p:nvPr>
        </p:nvSpPr>
        <p:spPr>
          <a:xfrm>
            <a:off x="811307" y="3341678"/>
            <a:ext cx="2107665" cy="1468539"/>
          </a:xfrm>
        </p:spPr>
        <p:txBody>
          <a:bodyPr/>
          <a:lstStyle/>
          <a:p>
            <a:r>
              <a:rPr lang="da-DK" dirty="0" err="1"/>
              <a:t>Choice</a:t>
            </a:r>
            <a:r>
              <a:rPr lang="da-DK" dirty="0"/>
              <a:t> and </a:t>
            </a:r>
            <a:r>
              <a:rPr lang="da-DK" dirty="0" err="1"/>
              <a:t>use</a:t>
            </a:r>
            <a:r>
              <a:rPr lang="da-DK" dirty="0"/>
              <a:t> of </a:t>
            </a:r>
            <a:r>
              <a:rPr lang="da-DK" dirty="0" err="1"/>
              <a:t>technology</a:t>
            </a:r>
            <a:r>
              <a:rPr lang="da-DK" dirty="0"/>
              <a:t> </a:t>
            </a:r>
          </a:p>
          <a:p>
            <a:r>
              <a:rPr lang="da-DK" dirty="0"/>
              <a:t>Meeting </a:t>
            </a:r>
            <a:r>
              <a:rPr lang="da-DK" dirty="0" err="1"/>
              <a:t>frequency</a:t>
            </a:r>
            <a:r>
              <a:rPr lang="da-DK" dirty="0"/>
              <a:t> </a:t>
            </a:r>
          </a:p>
          <a:p>
            <a:r>
              <a:rPr lang="da-DK" dirty="0"/>
              <a:t>Meeting </a:t>
            </a:r>
            <a:r>
              <a:rPr lang="da-DK" dirty="0" err="1"/>
              <a:t>spaces</a:t>
            </a:r>
            <a:r>
              <a:rPr lang="da-DK" dirty="0"/>
              <a:t> </a:t>
            </a:r>
          </a:p>
        </p:txBody>
      </p:sp>
      <p:sp>
        <p:nvSpPr>
          <p:cNvPr id="77" name="Tekstfelt 76"/>
          <p:cNvSpPr txBox="1"/>
          <p:nvPr/>
        </p:nvSpPr>
        <p:spPr>
          <a:xfrm>
            <a:off x="235612" y="6014969"/>
            <a:ext cx="4633708" cy="369332"/>
          </a:xfrm>
          <a:prstGeom prst="rect">
            <a:avLst/>
          </a:prstGeom>
          <a:noFill/>
        </p:spPr>
        <p:txBody>
          <a:bodyPr wrap="square" rtlCol="0">
            <a:spAutoFit/>
          </a:bodyPr>
          <a:lstStyle/>
          <a:p>
            <a:r>
              <a:rPr lang="da-DK" dirty="0" smtClean="0"/>
              <a:t>Slides from Mia Thyrre Sørensen</a:t>
            </a:r>
            <a:endParaRPr lang="da-DK" dirty="0"/>
          </a:p>
        </p:txBody>
      </p:sp>
    </p:spTree>
    <p:extLst>
      <p:ext uri="{BB962C8B-B14F-4D97-AF65-F5344CB8AC3E}">
        <p14:creationId xmlns:p14="http://schemas.microsoft.com/office/powerpoint/2010/main" val="2993278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Titel 2"/>
          <p:cNvSpPr>
            <a:spLocks noGrp="1"/>
          </p:cNvSpPr>
          <p:nvPr>
            <p:ph type="title"/>
          </p:nvPr>
        </p:nvSpPr>
        <p:spPr>
          <a:xfrm>
            <a:off x="2441575" y="2676493"/>
            <a:ext cx="7341129" cy="1901117"/>
          </a:xfrm>
        </p:spPr>
        <p:txBody>
          <a:bodyPr/>
          <a:lstStyle/>
          <a:p>
            <a:r>
              <a:rPr lang="da-DK" dirty="0"/>
              <a:t>Big Video: 360 video and VR (ava360vr</a:t>
            </a:r>
            <a:r>
              <a:rPr lang="da-DK" dirty="0" smtClean="0"/>
              <a:t>)</a:t>
            </a:r>
            <a:br>
              <a:rPr lang="da-DK" dirty="0" smtClean="0"/>
            </a:br>
            <a:r>
              <a:rPr lang="da-DK" dirty="0" smtClean="0"/>
              <a:t>Work from Jacob Davidsen and Paul McIlvenny</a:t>
            </a:r>
            <a:r>
              <a:rPr lang="da-DK" dirty="0"/>
              <a:t/>
            </a:r>
            <a:br>
              <a:rPr lang="da-DK" dirty="0"/>
            </a:br>
            <a:endParaRPr lang="da-DK" dirty="0"/>
          </a:p>
        </p:txBody>
      </p:sp>
    </p:spTree>
    <p:extLst>
      <p:ext uri="{BB962C8B-B14F-4D97-AF65-F5344CB8AC3E}">
        <p14:creationId xmlns:p14="http://schemas.microsoft.com/office/powerpoint/2010/main" val="222627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233A5C-0894-4C0F-9814-1E6E6796FBBA}"/>
              </a:ext>
            </a:extLst>
          </p:cNvPr>
          <p:cNvSpPr>
            <a:spLocks noGrp="1"/>
          </p:cNvSpPr>
          <p:nvPr>
            <p:ph type="sldNum" sz="quarter" idx="10"/>
          </p:nvPr>
        </p:nvSpPr>
        <p:spPr>
          <a:xfrm>
            <a:off x="11339887" y="593223"/>
            <a:ext cx="571468" cy="227164"/>
          </a:xfrm>
        </p:spPr>
        <p:txBody>
          <a:bodyPr anchor="ctr">
            <a:normAutofit/>
          </a:bodyPr>
          <a:lstStyle/>
          <a:p>
            <a:pPr>
              <a:spcAft>
                <a:spcPts val="600"/>
              </a:spcAft>
            </a:pPr>
            <a:fld id="{D8D877B3-D348-4611-9BDB-C5374591D951}" type="slidenum">
              <a:rPr lang="en-US" smtClean="0"/>
              <a:pPr>
                <a:spcAft>
                  <a:spcPts val="600"/>
                </a:spcAft>
              </a:pPr>
              <a:t>54</a:t>
            </a:fld>
            <a:endParaRPr lang="en-US"/>
          </a:p>
        </p:txBody>
      </p:sp>
      <p:sp>
        <p:nvSpPr>
          <p:cNvPr id="3" name="Title 2">
            <a:extLst>
              <a:ext uri="{FF2B5EF4-FFF2-40B4-BE49-F238E27FC236}">
                <a16:creationId xmlns:a16="http://schemas.microsoft.com/office/drawing/2014/main" id="{DF6D084D-3AB5-4D0E-B8CA-9C631A58CBEB}"/>
              </a:ext>
            </a:extLst>
          </p:cNvPr>
          <p:cNvSpPr>
            <a:spLocks noGrp="1"/>
          </p:cNvSpPr>
          <p:nvPr>
            <p:ph type="title"/>
          </p:nvPr>
        </p:nvSpPr>
        <p:spPr>
          <a:xfrm>
            <a:off x="587375" y="370764"/>
            <a:ext cx="4516438" cy="1473911"/>
          </a:xfrm>
        </p:spPr>
        <p:txBody>
          <a:bodyPr anchor="t">
            <a:normAutofit/>
          </a:bodyPr>
          <a:lstStyle/>
          <a:p>
            <a:r>
              <a:rPr lang="da-DK" dirty="0"/>
              <a:t>Video based research</a:t>
            </a:r>
          </a:p>
        </p:txBody>
      </p:sp>
      <p:sp>
        <p:nvSpPr>
          <p:cNvPr id="4" name="Text Placeholder 3">
            <a:extLst>
              <a:ext uri="{FF2B5EF4-FFF2-40B4-BE49-F238E27FC236}">
                <a16:creationId xmlns:a16="http://schemas.microsoft.com/office/drawing/2014/main" id="{13B34A6E-E730-41FB-B6B2-BAE12C990CC6}"/>
              </a:ext>
            </a:extLst>
          </p:cNvPr>
          <p:cNvSpPr>
            <a:spLocks noGrp="1"/>
          </p:cNvSpPr>
          <p:nvPr>
            <p:ph type="body" sz="quarter" idx="12"/>
          </p:nvPr>
        </p:nvSpPr>
        <p:spPr>
          <a:xfrm>
            <a:off x="587375" y="2065337"/>
            <a:ext cx="4516438" cy="3243263"/>
          </a:xfrm>
        </p:spPr>
        <p:txBody>
          <a:bodyPr>
            <a:normAutofit/>
          </a:bodyPr>
          <a:lstStyle/>
          <a:p>
            <a:r>
              <a:rPr lang="da-DK" dirty="0"/>
              <a:t>From VILA </a:t>
            </a:r>
            <a:r>
              <a:rPr lang="da-DK" dirty="0" err="1"/>
              <a:t>developed</a:t>
            </a:r>
            <a:r>
              <a:rPr lang="da-DK" dirty="0"/>
              <a:t> </a:t>
            </a:r>
            <a:r>
              <a:rPr lang="da-DK" dirty="0" err="1"/>
              <a:t>also</a:t>
            </a:r>
            <a:r>
              <a:rPr lang="da-DK" dirty="0"/>
              <a:t> Big Video</a:t>
            </a:r>
          </a:p>
          <a:p>
            <a:r>
              <a:rPr lang="da-DK" dirty="0">
                <a:hlinkClick r:id="rId2"/>
              </a:rPr>
              <a:t>www.bigvideo.aau.dk</a:t>
            </a:r>
            <a:endParaRPr lang="da-DK" dirty="0"/>
          </a:p>
          <a:p>
            <a:r>
              <a:rPr lang="da-DK">
                <a:hlinkClick r:id="rId2"/>
              </a:rPr>
              <a:t>www.bigvideo.aau.dk</a:t>
            </a:r>
            <a:endParaRPr lang="da-DK" dirty="0"/>
          </a:p>
          <a:p>
            <a:r>
              <a:rPr lang="da-DK" dirty="0"/>
              <a:t>Software, support and </a:t>
            </a:r>
            <a:r>
              <a:rPr lang="da-DK" dirty="0" err="1"/>
              <a:t>theoretical</a:t>
            </a:r>
            <a:r>
              <a:rPr lang="da-DK" dirty="0"/>
              <a:t> / </a:t>
            </a:r>
            <a:r>
              <a:rPr lang="da-DK" dirty="0" err="1"/>
              <a:t>methodological</a:t>
            </a:r>
            <a:r>
              <a:rPr lang="da-DK" dirty="0"/>
              <a:t>  </a:t>
            </a:r>
            <a:r>
              <a:rPr lang="da-DK" dirty="0" err="1"/>
              <a:t>development</a:t>
            </a:r>
            <a:endParaRPr lang="da-DK" dirty="0"/>
          </a:p>
          <a:p>
            <a:r>
              <a:rPr lang="da-DK" dirty="0" err="1"/>
              <a:t>Particularly</a:t>
            </a:r>
            <a:r>
              <a:rPr lang="da-DK" dirty="0"/>
              <a:t> AVA360VR </a:t>
            </a:r>
            <a:r>
              <a:rPr lang="da-DK" dirty="0" err="1"/>
              <a:t>might</a:t>
            </a:r>
            <a:r>
              <a:rPr lang="da-DK" dirty="0"/>
              <a:t> </a:t>
            </a:r>
            <a:r>
              <a:rPr lang="da-DK" dirty="0" err="1"/>
              <a:t>be</a:t>
            </a:r>
            <a:r>
              <a:rPr lang="da-DK" dirty="0"/>
              <a:t> of </a:t>
            </a:r>
            <a:r>
              <a:rPr lang="da-DK" dirty="0" err="1"/>
              <a:t>interest</a:t>
            </a:r>
            <a:r>
              <a:rPr lang="da-DK" dirty="0"/>
              <a:t> to </a:t>
            </a:r>
            <a:r>
              <a:rPr lang="da-DK" dirty="0" err="1"/>
              <a:t>you</a:t>
            </a:r>
            <a:r>
              <a:rPr lang="da-DK" dirty="0"/>
              <a:t> (I </a:t>
            </a:r>
            <a:r>
              <a:rPr lang="da-DK" dirty="0" err="1"/>
              <a:t>take</a:t>
            </a:r>
            <a:r>
              <a:rPr lang="da-DK" dirty="0"/>
              <a:t> NO </a:t>
            </a:r>
            <a:r>
              <a:rPr lang="da-DK" dirty="0" err="1"/>
              <a:t>credit</a:t>
            </a:r>
            <a:r>
              <a:rPr lang="da-DK" dirty="0"/>
              <a:t> for </a:t>
            </a:r>
            <a:r>
              <a:rPr lang="da-DK" dirty="0" err="1"/>
              <a:t>this</a:t>
            </a:r>
            <a:r>
              <a:rPr lang="da-DK" dirty="0"/>
              <a:t> </a:t>
            </a:r>
            <a:r>
              <a:rPr lang="da-DK" dirty="0" err="1"/>
              <a:t>work</a:t>
            </a:r>
            <a:r>
              <a:rPr lang="da-DK" dirty="0"/>
              <a:t>!!!)</a:t>
            </a:r>
          </a:p>
          <a:p>
            <a:endParaRPr lang="da-DK" dirty="0"/>
          </a:p>
        </p:txBody>
      </p:sp>
      <p:pic>
        <p:nvPicPr>
          <p:cNvPr id="6" name="Billede 5"/>
          <p:cNvPicPr>
            <a:picLocks noChangeAspect="1"/>
          </p:cNvPicPr>
          <p:nvPr/>
        </p:nvPicPr>
        <p:blipFill>
          <a:blip r:embed="rId3"/>
          <a:stretch>
            <a:fillRect/>
          </a:stretch>
        </p:blipFill>
        <p:spPr>
          <a:xfrm>
            <a:off x="6067380" y="1301261"/>
            <a:ext cx="6124620" cy="3324249"/>
          </a:xfrm>
          <a:prstGeom prst="rect">
            <a:avLst/>
          </a:prstGeom>
        </p:spPr>
      </p:pic>
      <p:pic>
        <p:nvPicPr>
          <p:cNvPr id="5" name="Billede 5"/>
          <p:cNvPicPr>
            <a:picLocks noChangeAspect="1"/>
          </p:cNvPicPr>
          <p:nvPr/>
        </p:nvPicPr>
        <p:blipFill>
          <a:blip r:embed="rId3"/>
          <a:stretch>
            <a:fillRect/>
          </a:stretch>
        </p:blipFill>
        <p:spPr>
          <a:xfrm>
            <a:off x="6067380" y="1301261"/>
            <a:ext cx="6124620" cy="3324249"/>
          </a:xfrm>
          <a:prstGeom prst="rect">
            <a:avLst/>
          </a:prstGeom>
        </p:spPr>
      </p:pic>
    </p:spTree>
    <p:extLst>
      <p:ext uri="{BB962C8B-B14F-4D97-AF65-F5344CB8AC3E}">
        <p14:creationId xmlns:p14="http://schemas.microsoft.com/office/powerpoint/2010/main" val="7183842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87374" y="370290"/>
            <a:ext cx="8421990" cy="1474385"/>
          </a:xfrm>
        </p:spPr>
        <p:txBody>
          <a:bodyPr/>
          <a:lstStyle/>
          <a:p>
            <a:r>
              <a:rPr lang="da-DK" dirty="0" err="1" smtClean="0"/>
              <a:t>Visualisations</a:t>
            </a:r>
            <a:r>
              <a:rPr lang="da-DK" dirty="0" smtClean="0"/>
              <a:t> of the </a:t>
            </a:r>
            <a:r>
              <a:rPr lang="da-DK" dirty="0" err="1" smtClean="0"/>
              <a:t>concept</a:t>
            </a:r>
            <a:endParaRPr lang="da-DK" dirty="0"/>
          </a:p>
        </p:txBody>
      </p:sp>
      <p:sp>
        <p:nvSpPr>
          <p:cNvPr id="10" name="Pladsholder til tekst 9"/>
          <p:cNvSpPr>
            <a:spLocks noGrp="1"/>
          </p:cNvSpPr>
          <p:nvPr>
            <p:ph type="body" sz="quarter" idx="12"/>
          </p:nvPr>
        </p:nvSpPr>
        <p:spPr/>
        <p:txBody>
          <a:bodyPr/>
          <a:lstStyle/>
          <a:p>
            <a:endParaRPr lang="da-DK" dirty="0"/>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55</a:t>
            </a:fld>
            <a:endParaRPr lang="en-US" dirty="0" smtClean="0"/>
          </a:p>
        </p:txBody>
      </p:sp>
      <p:graphicFrame>
        <p:nvGraphicFramePr>
          <p:cNvPr id="12" name="Diagram 11"/>
          <p:cNvGraphicFramePr/>
          <p:nvPr>
            <p:extLst>
              <p:ext uri="{D42A27DB-BD31-4B8C-83A1-F6EECF244321}">
                <p14:modId xmlns:p14="http://schemas.microsoft.com/office/powerpoint/2010/main" val="4119825984"/>
              </p:ext>
            </p:extLst>
          </p:nvPr>
        </p:nvGraphicFramePr>
        <p:xfrm>
          <a:off x="473094" y="2148559"/>
          <a:ext cx="5271358" cy="3620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p:cNvGraphicFramePr/>
          <p:nvPr>
            <p:extLst>
              <p:ext uri="{D42A27DB-BD31-4B8C-83A1-F6EECF244321}">
                <p14:modId xmlns:p14="http://schemas.microsoft.com/office/powerpoint/2010/main" val="1386459560"/>
              </p:ext>
            </p:extLst>
          </p:nvPr>
        </p:nvGraphicFramePr>
        <p:xfrm>
          <a:off x="6855194" y="2065336"/>
          <a:ext cx="5250787" cy="35134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kstfelt 13"/>
          <p:cNvSpPr txBox="1"/>
          <p:nvPr/>
        </p:nvSpPr>
        <p:spPr>
          <a:xfrm>
            <a:off x="258052" y="6232506"/>
            <a:ext cx="5237331" cy="369332"/>
          </a:xfrm>
          <a:prstGeom prst="rect">
            <a:avLst/>
          </a:prstGeom>
          <a:noFill/>
        </p:spPr>
        <p:txBody>
          <a:bodyPr wrap="none" rtlCol="0">
            <a:spAutoFit/>
          </a:bodyPr>
          <a:lstStyle/>
          <a:p>
            <a:r>
              <a:rPr lang="da-DK" dirty="0" smtClean="0"/>
              <a:t>Models from Jacob Davidsen and Paul McIlvenny</a:t>
            </a:r>
            <a:endParaRPr lang="da-DK" dirty="0"/>
          </a:p>
        </p:txBody>
      </p:sp>
    </p:spTree>
    <p:extLst>
      <p:ext uri="{BB962C8B-B14F-4D97-AF65-F5344CB8AC3E}">
        <p14:creationId xmlns:p14="http://schemas.microsoft.com/office/powerpoint/2010/main" val="1490523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Technological developments</a:t>
            </a:r>
          </a:p>
        </p:txBody>
      </p:sp>
      <p:sp>
        <p:nvSpPr>
          <p:cNvPr id="3" name="Content Placeholder 2"/>
          <p:cNvSpPr>
            <a:spLocks noGrp="1"/>
          </p:cNvSpPr>
          <p:nvPr>
            <p:ph idx="1"/>
          </p:nvPr>
        </p:nvSpPr>
        <p:spPr/>
        <p:txBody>
          <a:bodyPr/>
          <a:lstStyle/>
          <a:p>
            <a:endParaRPr lang="en-GB" dirty="0"/>
          </a:p>
        </p:txBody>
      </p:sp>
      <p:pic>
        <p:nvPicPr>
          <p:cNvPr id="4" name="Picture 4" descr="Image result for kandao obsidian go recording ti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945" y="2667000"/>
            <a:ext cx="475297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htc vi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027408" y="3147295"/>
            <a:ext cx="5164592" cy="2582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rode spatial mi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18142" y="2667000"/>
            <a:ext cx="1155716" cy="3390495"/>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p:cNvSpPr txBox="1"/>
          <p:nvPr/>
        </p:nvSpPr>
        <p:spPr>
          <a:xfrm>
            <a:off x="258052" y="6232506"/>
            <a:ext cx="3044423" cy="369332"/>
          </a:xfrm>
          <a:prstGeom prst="rect">
            <a:avLst/>
          </a:prstGeom>
          <a:noFill/>
        </p:spPr>
        <p:txBody>
          <a:bodyPr wrap="none" rtlCol="0">
            <a:spAutoFit/>
          </a:bodyPr>
          <a:lstStyle/>
          <a:p>
            <a:r>
              <a:rPr lang="da-DK" dirty="0" smtClean="0"/>
              <a:t>Slides from Jacob Davidsen</a:t>
            </a:r>
            <a:endParaRPr lang="da-DK" dirty="0"/>
          </a:p>
        </p:txBody>
      </p:sp>
      <p:sp>
        <p:nvSpPr>
          <p:cNvPr id="8" name="Tekstfelt 6"/>
          <p:cNvSpPr txBox="1"/>
          <p:nvPr/>
        </p:nvSpPr>
        <p:spPr>
          <a:xfrm>
            <a:off x="258052" y="6232506"/>
            <a:ext cx="3044423" cy="369332"/>
          </a:xfrm>
          <a:prstGeom prst="rect">
            <a:avLst/>
          </a:prstGeom>
          <a:noFill/>
        </p:spPr>
        <p:txBody>
          <a:bodyPr wrap="none" rtlCol="0">
            <a:spAutoFit/>
          </a:bodyPr>
          <a:lstStyle/>
          <a:p>
            <a:r>
              <a:rPr lang="da-DK" dirty="0" smtClean="0"/>
              <a:t>Slides from Jacob Davidsen</a:t>
            </a:r>
            <a:endParaRPr lang="da-DK" dirty="0"/>
          </a:p>
        </p:txBody>
      </p:sp>
    </p:spTree>
    <p:extLst>
      <p:ext uri="{BB962C8B-B14F-4D97-AF65-F5344CB8AC3E}">
        <p14:creationId xmlns:p14="http://schemas.microsoft.com/office/powerpoint/2010/main" val="2159005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E131C7-B839-47D4-915F-3D1F306BAB3D}"/>
              </a:ext>
            </a:extLst>
          </p:cNvPr>
          <p:cNvSpPr>
            <a:spLocks noGrp="1"/>
          </p:cNvSpPr>
          <p:nvPr>
            <p:ph type="sldNum" sz="quarter" idx="4"/>
          </p:nvPr>
        </p:nvSpPr>
        <p:spPr/>
        <p:txBody>
          <a:bodyPr/>
          <a:lstStyle/>
          <a:p>
            <a:fld id="{D8D877B3-D348-4611-9BDB-C5374591D951}" type="slidenum">
              <a:rPr lang="en-US" smtClean="0"/>
              <a:pPr/>
              <a:t>57</a:t>
            </a:fld>
            <a:endParaRPr lang="en-US" dirty="0"/>
          </a:p>
        </p:txBody>
      </p:sp>
      <p:sp>
        <p:nvSpPr>
          <p:cNvPr id="3" name="Title 2">
            <a:extLst>
              <a:ext uri="{FF2B5EF4-FFF2-40B4-BE49-F238E27FC236}">
                <a16:creationId xmlns:a16="http://schemas.microsoft.com/office/drawing/2014/main" id="{342A573E-60DE-46B2-9B41-7E1251A6ADC9}"/>
              </a:ext>
            </a:extLst>
          </p:cNvPr>
          <p:cNvSpPr>
            <a:spLocks noGrp="1"/>
          </p:cNvSpPr>
          <p:nvPr>
            <p:ph type="title"/>
          </p:nvPr>
        </p:nvSpPr>
        <p:spPr/>
        <p:txBody>
          <a:bodyPr/>
          <a:lstStyle/>
          <a:p>
            <a:r>
              <a:rPr lang="da-DK" dirty="0" smtClean="0"/>
              <a:t>AVA360VR</a:t>
            </a:r>
            <a:endParaRPr lang="da-DK" dirty="0"/>
          </a:p>
        </p:txBody>
      </p:sp>
      <p:sp>
        <p:nvSpPr>
          <p:cNvPr id="4" name="Text Placeholder 3">
            <a:extLst>
              <a:ext uri="{FF2B5EF4-FFF2-40B4-BE49-F238E27FC236}">
                <a16:creationId xmlns:a16="http://schemas.microsoft.com/office/drawing/2014/main" id="{218DC1F4-5C13-4B26-9755-2EBA9AD5FB76}"/>
              </a:ext>
            </a:extLst>
          </p:cNvPr>
          <p:cNvSpPr>
            <a:spLocks noGrp="1"/>
          </p:cNvSpPr>
          <p:nvPr>
            <p:ph type="body" sz="quarter" idx="12"/>
          </p:nvPr>
        </p:nvSpPr>
        <p:spPr/>
        <p:txBody>
          <a:bodyPr/>
          <a:lstStyle/>
          <a:p>
            <a:endParaRPr lang="da-DK" dirty="0"/>
          </a:p>
        </p:txBody>
      </p:sp>
      <p:pic>
        <p:nvPicPr>
          <p:cNvPr id="5" name="Picture 4">
            <a:extLst>
              <a:ext uri="{FF2B5EF4-FFF2-40B4-BE49-F238E27FC236}">
                <a16:creationId xmlns:a16="http://schemas.microsoft.com/office/drawing/2014/main" id="{B90CFC9F-D3CB-4B46-8AB4-402E48FC94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72748" y="578577"/>
            <a:ext cx="3840925" cy="3865785"/>
          </a:xfrm>
          <a:prstGeom prst="rect">
            <a:avLst/>
          </a:prstGeom>
        </p:spPr>
      </p:pic>
      <p:pic>
        <p:nvPicPr>
          <p:cNvPr id="6" name="Picture 5">
            <a:extLst>
              <a:ext uri="{FF2B5EF4-FFF2-40B4-BE49-F238E27FC236}">
                <a16:creationId xmlns:a16="http://schemas.microsoft.com/office/drawing/2014/main" id="{E8BF05ED-22E7-4521-A9B4-34E0461527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13673" y="4130168"/>
            <a:ext cx="3126213" cy="3126213"/>
          </a:xfrm>
          <a:prstGeom prst="rect">
            <a:avLst/>
          </a:prstGeom>
        </p:spPr>
      </p:pic>
      <p:pic>
        <p:nvPicPr>
          <p:cNvPr id="7" name="Picture 4" descr="https://dighumlab.org/wp-content/uploads/2019/06/DigHumLab-logo-cube-white-250x250-150x150.png">
            <a:extLst>
              <a:ext uri="{FF2B5EF4-FFF2-40B4-BE49-F238E27FC236}">
                <a16:creationId xmlns:a16="http://schemas.microsoft.com/office/drawing/2014/main" id="{A951E7DE-20E1-4870-AB27-5A23A9578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992" y="4419600"/>
            <a:ext cx="2438400" cy="2438400"/>
          </a:xfrm>
          <a:prstGeom prst="rect">
            <a:avLst/>
          </a:prstGeom>
          <a:solidFill>
            <a:schemeClr val="accent1"/>
          </a:solidFill>
        </p:spPr>
      </p:pic>
      <p:sp>
        <p:nvSpPr>
          <p:cNvPr id="8" name="Tekstfelt 7"/>
          <p:cNvSpPr txBox="1"/>
          <p:nvPr/>
        </p:nvSpPr>
        <p:spPr>
          <a:xfrm>
            <a:off x="4830052" y="6546656"/>
            <a:ext cx="3044423" cy="369332"/>
          </a:xfrm>
          <a:prstGeom prst="rect">
            <a:avLst/>
          </a:prstGeom>
          <a:noFill/>
        </p:spPr>
        <p:txBody>
          <a:bodyPr wrap="none" rtlCol="0">
            <a:spAutoFit/>
          </a:bodyPr>
          <a:lstStyle/>
          <a:p>
            <a:r>
              <a:rPr lang="da-DK" dirty="0" smtClean="0"/>
              <a:t>Slides from Jacob Davidsen</a:t>
            </a:r>
            <a:endParaRPr lang="da-DK" dirty="0"/>
          </a:p>
        </p:txBody>
      </p:sp>
      <p:sp>
        <p:nvSpPr>
          <p:cNvPr id="9" name="Tekstfelt 7"/>
          <p:cNvSpPr txBox="1"/>
          <p:nvPr/>
        </p:nvSpPr>
        <p:spPr>
          <a:xfrm>
            <a:off x="4830052" y="6546656"/>
            <a:ext cx="3044423" cy="369332"/>
          </a:xfrm>
          <a:prstGeom prst="rect">
            <a:avLst/>
          </a:prstGeom>
          <a:noFill/>
        </p:spPr>
        <p:txBody>
          <a:bodyPr wrap="none" rtlCol="0">
            <a:spAutoFit/>
          </a:bodyPr>
          <a:lstStyle/>
          <a:p>
            <a:r>
              <a:rPr lang="da-DK" dirty="0" smtClean="0"/>
              <a:t>Slides from Jacob Davidsen</a:t>
            </a:r>
            <a:endParaRPr lang="da-DK" dirty="0"/>
          </a:p>
        </p:txBody>
      </p:sp>
    </p:spTree>
    <p:extLst>
      <p:ext uri="{BB962C8B-B14F-4D97-AF65-F5344CB8AC3E}">
        <p14:creationId xmlns:p14="http://schemas.microsoft.com/office/powerpoint/2010/main" val="12280316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10A8-CF69-48B1-A35C-BE021E87ADB3}"/>
              </a:ext>
            </a:extLst>
          </p:cNvPr>
          <p:cNvSpPr>
            <a:spLocks noGrp="1"/>
          </p:cNvSpPr>
          <p:nvPr>
            <p:ph type="title"/>
          </p:nvPr>
        </p:nvSpPr>
        <p:spPr/>
        <p:txBody>
          <a:bodyPr/>
          <a:lstStyle/>
          <a:p>
            <a:r>
              <a:rPr lang="da-DK" dirty="0"/>
              <a:t>Introducing the data</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CA644663-1199-4776-A29F-D75BF214C9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6246" y="1276170"/>
            <a:ext cx="4598625" cy="3109912"/>
          </a:xfrm>
        </p:spPr>
      </p:pic>
      <p:sp>
        <p:nvSpPr>
          <p:cNvPr id="4" name="Slide Number Placeholder 3">
            <a:extLst>
              <a:ext uri="{FF2B5EF4-FFF2-40B4-BE49-F238E27FC236}">
                <a16:creationId xmlns:a16="http://schemas.microsoft.com/office/drawing/2014/main" id="{D91DA1B9-EC96-4BAB-AD22-A06C173CCD67}"/>
              </a:ext>
            </a:extLst>
          </p:cNvPr>
          <p:cNvSpPr>
            <a:spLocks noGrp="1"/>
          </p:cNvSpPr>
          <p:nvPr>
            <p:ph type="sldNum" sz="quarter" idx="12"/>
          </p:nvPr>
        </p:nvSpPr>
        <p:spPr/>
        <p:txBody>
          <a:bodyPr/>
          <a:lstStyle/>
          <a:p>
            <a:fld id="{4FAB73BC-B049-4115-A692-8D63A059BFB8}" type="slidenum">
              <a:rPr lang="en-US" smtClean="0"/>
              <a:t>58</a:t>
            </a:fld>
            <a:endParaRPr lang="en-US" dirty="0"/>
          </a:p>
        </p:txBody>
      </p:sp>
      <p:pic>
        <p:nvPicPr>
          <p:cNvPr id="8" name="Picture 7">
            <a:extLst>
              <a:ext uri="{FF2B5EF4-FFF2-40B4-BE49-F238E27FC236}">
                <a16:creationId xmlns:a16="http://schemas.microsoft.com/office/drawing/2014/main" id="{B97926DE-79AD-4BD8-A136-ACC42ECD9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76" y="1276170"/>
            <a:ext cx="5528732" cy="3109912"/>
          </a:xfrm>
          <a:prstGeom prst="rect">
            <a:avLst/>
          </a:prstGeom>
        </p:spPr>
      </p:pic>
      <p:sp>
        <p:nvSpPr>
          <p:cNvPr id="7" name="Tekstfelt 6"/>
          <p:cNvSpPr txBox="1"/>
          <p:nvPr/>
        </p:nvSpPr>
        <p:spPr>
          <a:xfrm>
            <a:off x="258052" y="6232506"/>
            <a:ext cx="3044423" cy="369332"/>
          </a:xfrm>
          <a:prstGeom prst="rect">
            <a:avLst/>
          </a:prstGeom>
          <a:noFill/>
        </p:spPr>
        <p:txBody>
          <a:bodyPr wrap="none" rtlCol="0">
            <a:spAutoFit/>
          </a:bodyPr>
          <a:lstStyle/>
          <a:p>
            <a:r>
              <a:rPr lang="da-DK" dirty="0" smtClean="0"/>
              <a:t>Slides from Jacob Davidsen</a:t>
            </a:r>
            <a:endParaRPr lang="da-DK" dirty="0"/>
          </a:p>
        </p:txBody>
      </p:sp>
      <p:sp>
        <p:nvSpPr>
          <p:cNvPr id="3" name="Tekstfelt 6"/>
          <p:cNvSpPr txBox="1"/>
          <p:nvPr/>
        </p:nvSpPr>
        <p:spPr>
          <a:xfrm>
            <a:off x="258052" y="6232506"/>
            <a:ext cx="3044423" cy="369332"/>
          </a:xfrm>
          <a:prstGeom prst="rect">
            <a:avLst/>
          </a:prstGeom>
          <a:noFill/>
        </p:spPr>
        <p:txBody>
          <a:bodyPr wrap="none" rtlCol="0">
            <a:spAutoFit/>
          </a:bodyPr>
          <a:lstStyle/>
          <a:p>
            <a:r>
              <a:rPr lang="da-DK" dirty="0" smtClean="0"/>
              <a:t>Slides from Jacob Davidsen</a:t>
            </a:r>
            <a:endParaRPr lang="da-DK" dirty="0"/>
          </a:p>
        </p:txBody>
      </p:sp>
    </p:spTree>
    <p:extLst>
      <p:ext uri="{BB962C8B-B14F-4D97-AF65-F5344CB8AC3E}">
        <p14:creationId xmlns:p14="http://schemas.microsoft.com/office/powerpoint/2010/main" val="20438126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Video </a:t>
            </a:r>
            <a:r>
              <a:rPr lang="da-DK" dirty="0" err="1" smtClean="0"/>
              <a:t>example</a:t>
            </a:r>
            <a:r>
              <a:rPr lang="da-DK" dirty="0" smtClean="0"/>
              <a:t> of AVA360VR</a:t>
            </a:r>
            <a:endParaRPr lang="da-DK" dirty="0"/>
          </a:p>
        </p:txBody>
      </p:sp>
      <p:sp>
        <p:nvSpPr>
          <p:cNvPr id="3" name="Pladsholder til indhold 2"/>
          <p:cNvSpPr>
            <a:spLocks noGrp="1"/>
          </p:cNvSpPr>
          <p:nvPr>
            <p:ph idx="1"/>
          </p:nvPr>
        </p:nvSpPr>
        <p:spPr/>
        <p:txBody>
          <a:bodyPr/>
          <a:lstStyle/>
          <a:p>
            <a:r>
              <a:rPr lang="da-DK" dirty="0">
                <a:hlinkClick r:id="rId2"/>
              </a:rPr>
              <a:t>https://dighumlab.org/case-ava360vr</a:t>
            </a:r>
            <a:r>
              <a:rPr lang="da-DK" dirty="0" smtClean="0">
                <a:hlinkClick r:id="rId2"/>
              </a:rPr>
              <a:t>/</a:t>
            </a:r>
            <a:r>
              <a:rPr lang="da-DK" dirty="0" smtClean="0"/>
              <a:t> </a:t>
            </a:r>
          </a:p>
          <a:p>
            <a:r>
              <a:rPr lang="da-DK" dirty="0" smtClean="0"/>
              <a:t>See </a:t>
            </a:r>
            <a:r>
              <a:rPr lang="da-DK" dirty="0" err="1" smtClean="0"/>
              <a:t>much</a:t>
            </a:r>
            <a:r>
              <a:rPr lang="da-DK" dirty="0" smtClean="0"/>
              <a:t> more on: </a:t>
            </a:r>
            <a:r>
              <a:rPr lang="da-DK" dirty="0" smtClean="0">
                <a:hlinkClick r:id="rId3"/>
              </a:rPr>
              <a:t>www.bigvideo.aau.dk</a:t>
            </a:r>
            <a:r>
              <a:rPr lang="da-DK" dirty="0" smtClean="0"/>
              <a:t> </a:t>
            </a:r>
            <a:endParaRPr lang="da-DK" dirty="0"/>
          </a:p>
        </p:txBody>
      </p:sp>
      <p:sp>
        <p:nvSpPr>
          <p:cNvPr id="4" name="Pladsholder til slidenummer 3"/>
          <p:cNvSpPr>
            <a:spLocks noGrp="1"/>
          </p:cNvSpPr>
          <p:nvPr>
            <p:ph type="sldNum" sz="quarter" idx="12"/>
          </p:nvPr>
        </p:nvSpPr>
        <p:spPr/>
        <p:txBody>
          <a:bodyPr/>
          <a:lstStyle/>
          <a:p>
            <a:pPr>
              <a:defRPr/>
            </a:pPr>
            <a:fld id="{18089F24-2FCA-451C-A7E1-2A079BA9C9FE}" type="slidenum">
              <a:rPr lang="da-DK" altLang="da-DK" smtClean="0"/>
              <a:pPr>
                <a:defRPr/>
              </a:pPr>
              <a:t>59</a:t>
            </a:fld>
            <a:endParaRPr lang="da-DK" altLang="da-DK"/>
          </a:p>
        </p:txBody>
      </p:sp>
    </p:spTree>
    <p:extLst>
      <p:ext uri="{BB962C8B-B14F-4D97-AF65-F5344CB8AC3E}">
        <p14:creationId xmlns:p14="http://schemas.microsoft.com/office/powerpoint/2010/main" val="1606784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7"/>
          <p:cNvSpPr>
            <a:spLocks noGrp="1" noChangeArrowheads="1"/>
          </p:cNvSpPr>
          <p:nvPr>
            <p:ph type="title"/>
          </p:nvPr>
        </p:nvSpPr>
        <p:spPr/>
        <p:txBody>
          <a:bodyPr/>
          <a:lstStyle/>
          <a:p>
            <a:r>
              <a:rPr lang="en-GB" altLang="da-DK" dirty="0" smtClean="0"/>
              <a:t>DIGHUMLAB in brief</a:t>
            </a:r>
            <a:endParaRPr lang="en-SG" altLang="da-DK" dirty="0" smtClean="0"/>
          </a:p>
        </p:txBody>
      </p:sp>
      <p:sp>
        <p:nvSpPr>
          <p:cNvPr id="13315" name="Content Placeholder 8"/>
          <p:cNvSpPr>
            <a:spLocks noGrp="1" noChangeArrowheads="1"/>
          </p:cNvSpPr>
          <p:nvPr>
            <p:ph idx="1"/>
          </p:nvPr>
        </p:nvSpPr>
        <p:spPr/>
        <p:txBody>
          <a:bodyPr/>
          <a:lstStyle/>
          <a:p>
            <a:r>
              <a:rPr lang="en-GB" altLang="da-DK" dirty="0" smtClean="0"/>
              <a:t>DIGHUMLAB: a national consortium of </a:t>
            </a:r>
            <a:r>
              <a:rPr lang="en-GB" altLang="da-DK" b="1" dirty="0" smtClean="0"/>
              <a:t>four Danish universities:  Aalborg University (AAU), Aarhus University (AU), the University of Copenhagen (KU) and the University of Southern Denmark (SDU)</a:t>
            </a:r>
            <a:r>
              <a:rPr lang="en-GB" altLang="da-DK" dirty="0" smtClean="0"/>
              <a:t>.</a:t>
            </a:r>
            <a:endParaRPr lang="en-SG" altLang="da-DK" dirty="0" smtClean="0"/>
          </a:p>
          <a:p>
            <a:r>
              <a:rPr lang="en-GB" altLang="da-DK" dirty="0" smtClean="0"/>
              <a:t>The Ministry of Science, Innovation and Higher Education contributed a grant of DKK 30 million (4 million Euro)  to the development of the Danish Digital Humanities Laboratory  (DIGHUMLAB).</a:t>
            </a:r>
          </a:p>
          <a:p>
            <a:pPr lvl="1"/>
            <a:r>
              <a:rPr lang="en-GB" altLang="da-DK" dirty="0" smtClean="0"/>
              <a:t>Five year period – 2012-2017 – after that to be funded by the universities (embedded)</a:t>
            </a:r>
            <a:endParaRPr lang="en-SG" altLang="da-DK" dirty="0"/>
          </a:p>
          <a:p>
            <a:r>
              <a:rPr lang="en-SG" altLang="da-DK" dirty="0" smtClean="0">
                <a:hlinkClick r:id="rId2"/>
              </a:rPr>
              <a:t>www.dighumlab.org</a:t>
            </a:r>
            <a:r>
              <a:rPr lang="en-SG" altLang="da-DK" dirty="0" smtClean="0"/>
              <a:t> </a:t>
            </a:r>
          </a:p>
          <a:p>
            <a:endParaRPr lang="en-SG" altLang="da-DK" dirty="0" smtClean="0"/>
          </a:p>
        </p:txBody>
      </p:sp>
    </p:spTree>
    <p:extLst>
      <p:ext uri="{BB962C8B-B14F-4D97-AF65-F5344CB8AC3E}">
        <p14:creationId xmlns:p14="http://schemas.microsoft.com/office/powerpoint/2010/main" val="33961273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2CAA31D-D1BF-4FEA-936C-63BF50E7C535}"/>
              </a:ext>
            </a:extLst>
          </p:cNvPr>
          <p:cNvSpPr>
            <a:spLocks noGrp="1"/>
          </p:cNvSpPr>
          <p:nvPr>
            <p:ph type="pic" sz="quarter" idx="11"/>
          </p:nvPr>
        </p:nvSpPr>
        <p:spPr/>
      </p:sp>
      <p:sp>
        <p:nvSpPr>
          <p:cNvPr id="3" name="Title 2">
            <a:extLst>
              <a:ext uri="{FF2B5EF4-FFF2-40B4-BE49-F238E27FC236}">
                <a16:creationId xmlns:a16="http://schemas.microsoft.com/office/drawing/2014/main" id="{26D0D889-072D-4EB1-8DE7-C063E7D89F2B}"/>
              </a:ext>
            </a:extLst>
          </p:cNvPr>
          <p:cNvSpPr>
            <a:spLocks noGrp="1"/>
          </p:cNvSpPr>
          <p:nvPr>
            <p:ph type="title"/>
          </p:nvPr>
        </p:nvSpPr>
        <p:spPr/>
        <p:txBody>
          <a:bodyPr/>
          <a:lstStyle/>
          <a:p>
            <a:r>
              <a:rPr lang="da-DK" dirty="0"/>
              <a:t>Download AVA360VR</a:t>
            </a:r>
          </a:p>
        </p:txBody>
      </p:sp>
      <p:sp>
        <p:nvSpPr>
          <p:cNvPr id="4" name="Text Placeholder 3">
            <a:extLst>
              <a:ext uri="{FF2B5EF4-FFF2-40B4-BE49-F238E27FC236}">
                <a16:creationId xmlns:a16="http://schemas.microsoft.com/office/drawing/2014/main" id="{1EF9639C-2566-409F-8BA7-289943FE79D0}"/>
              </a:ext>
            </a:extLst>
          </p:cNvPr>
          <p:cNvSpPr>
            <a:spLocks noGrp="1"/>
          </p:cNvSpPr>
          <p:nvPr>
            <p:ph type="body" sz="quarter" idx="12"/>
          </p:nvPr>
        </p:nvSpPr>
        <p:spPr/>
        <p:txBody>
          <a:bodyPr/>
          <a:lstStyle/>
          <a:p>
            <a:r>
              <a:rPr lang="da-DK" dirty="0"/>
              <a:t>https://bigsoftvideo.github.io/AVA360VR/</a:t>
            </a:r>
          </a:p>
        </p:txBody>
      </p:sp>
      <p:sp>
        <p:nvSpPr>
          <p:cNvPr id="2" name="Slide Number Placeholder 1">
            <a:extLst>
              <a:ext uri="{FF2B5EF4-FFF2-40B4-BE49-F238E27FC236}">
                <a16:creationId xmlns:a16="http://schemas.microsoft.com/office/drawing/2014/main" id="{D1D63C70-FDF1-4A80-816C-C8A7705F1786}"/>
              </a:ext>
            </a:extLst>
          </p:cNvPr>
          <p:cNvSpPr>
            <a:spLocks noGrp="1"/>
          </p:cNvSpPr>
          <p:nvPr>
            <p:ph type="sldNum" sz="quarter" idx="4294967295"/>
          </p:nvPr>
        </p:nvSpPr>
        <p:spPr>
          <a:xfrm>
            <a:off x="11620500" y="593725"/>
            <a:ext cx="571500" cy="227013"/>
          </a:xfrm>
        </p:spPr>
        <p:txBody>
          <a:bodyPr/>
          <a:lstStyle/>
          <a:p>
            <a:fld id="{D8D877B3-D348-4611-9BDB-C5374591D951}" type="slidenum">
              <a:rPr lang="en-US" smtClean="0"/>
              <a:pPr/>
              <a:t>60</a:t>
            </a:fld>
            <a:endParaRPr lang="en-US" dirty="0"/>
          </a:p>
        </p:txBody>
      </p:sp>
    </p:spTree>
    <p:extLst>
      <p:ext uri="{BB962C8B-B14F-4D97-AF65-F5344CB8AC3E}">
        <p14:creationId xmlns:p14="http://schemas.microsoft.com/office/powerpoint/2010/main" val="444824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F2D94-46EF-42F3-8EB1-D704CCB59F81}"/>
              </a:ext>
            </a:extLst>
          </p:cNvPr>
          <p:cNvSpPr>
            <a:spLocks noGrp="1"/>
          </p:cNvSpPr>
          <p:nvPr>
            <p:ph type="sldNum" sz="quarter" idx="4"/>
          </p:nvPr>
        </p:nvSpPr>
        <p:spPr/>
        <p:txBody>
          <a:bodyPr/>
          <a:lstStyle/>
          <a:p>
            <a:fld id="{D8D877B3-D348-4611-9BDB-C5374591D951}" type="slidenum">
              <a:rPr lang="en-US" smtClean="0"/>
              <a:pPr/>
              <a:t>61</a:t>
            </a:fld>
            <a:endParaRPr lang="en-US" dirty="0"/>
          </a:p>
        </p:txBody>
      </p:sp>
      <p:sp>
        <p:nvSpPr>
          <p:cNvPr id="3" name="Title 2">
            <a:extLst>
              <a:ext uri="{FF2B5EF4-FFF2-40B4-BE49-F238E27FC236}">
                <a16:creationId xmlns:a16="http://schemas.microsoft.com/office/drawing/2014/main" id="{C1AA8EB5-3FA3-4A0E-8DBF-5ABE4826F367}"/>
              </a:ext>
            </a:extLst>
          </p:cNvPr>
          <p:cNvSpPr>
            <a:spLocks noGrp="1"/>
          </p:cNvSpPr>
          <p:nvPr>
            <p:ph type="title"/>
          </p:nvPr>
        </p:nvSpPr>
        <p:spPr/>
        <p:txBody>
          <a:bodyPr/>
          <a:lstStyle/>
          <a:p>
            <a:r>
              <a:rPr lang="da-DK" dirty="0"/>
              <a:t>References</a:t>
            </a:r>
          </a:p>
        </p:txBody>
      </p:sp>
      <p:sp>
        <p:nvSpPr>
          <p:cNvPr id="4" name="Text Placeholder 3">
            <a:extLst>
              <a:ext uri="{FF2B5EF4-FFF2-40B4-BE49-F238E27FC236}">
                <a16:creationId xmlns:a16="http://schemas.microsoft.com/office/drawing/2014/main" id="{C2CFE9E3-9461-42F9-8906-FF8085846C48}"/>
              </a:ext>
            </a:extLst>
          </p:cNvPr>
          <p:cNvSpPr>
            <a:spLocks noGrp="1"/>
          </p:cNvSpPr>
          <p:nvPr>
            <p:ph type="body" sz="quarter" idx="12"/>
          </p:nvPr>
        </p:nvSpPr>
        <p:spPr>
          <a:xfrm>
            <a:off x="587375" y="1380226"/>
            <a:ext cx="10620094" cy="4389395"/>
          </a:xfrm>
        </p:spPr>
        <p:txBody>
          <a:bodyPr>
            <a:normAutofit fontScale="77500" lnSpcReduction="20000"/>
          </a:bodyPr>
          <a:lstStyle/>
          <a:p>
            <a:pPr marL="0" indent="0">
              <a:buNone/>
            </a:pPr>
            <a:r>
              <a:rPr lang="da-DK" b="1" dirty="0"/>
              <a:t>Publications on our Architecture and Design study</a:t>
            </a:r>
          </a:p>
          <a:p>
            <a:r>
              <a:rPr lang="da-DK" dirty="0">
                <a:effectLst/>
              </a:rPr>
              <a:t>Bernhard, J., Carstensen, A.-K., Davidsen, J., &amp; Ryberg, T. (2019). Practical Epistemic Cognition in a Design Project-Engineering Students Developing Epistemic Fluency. </a:t>
            </a:r>
            <a:r>
              <a:rPr lang="da-DK" i="1" dirty="0">
                <a:effectLst/>
              </a:rPr>
              <a:t>Ieee Transactions on Education</a:t>
            </a:r>
            <a:r>
              <a:rPr lang="da-DK" dirty="0">
                <a:effectLst/>
              </a:rPr>
              <a:t>, </a:t>
            </a:r>
            <a:r>
              <a:rPr lang="da-DK" i="1" dirty="0">
                <a:effectLst/>
              </a:rPr>
              <a:t>62</a:t>
            </a:r>
            <a:r>
              <a:rPr lang="da-DK" dirty="0">
                <a:effectLst/>
              </a:rPr>
              <a:t>(3), 216–225. </a:t>
            </a:r>
            <a:r>
              <a:rPr lang="da-DK" dirty="0">
                <a:effectLst/>
                <a:hlinkClick r:id="rId2"/>
              </a:rPr>
              <a:t>https://doi.org/10.1109/TE.2019.2912348</a:t>
            </a:r>
            <a:endParaRPr lang="da-DK" dirty="0">
              <a:effectLst/>
            </a:endParaRPr>
          </a:p>
          <a:p>
            <a:r>
              <a:rPr lang="da-DK" dirty="0">
                <a:effectLst/>
              </a:rPr>
              <a:t>Bernhard, J., Davidsen, J., Ryberg, T., Carstensen, A.-K., &amp; Abildgaard, J. R. (2018). Engineering students’ shared experiences and joint problem solving in collaborative learning. </a:t>
            </a:r>
            <a:r>
              <a:rPr lang="da-DK" i="1" dirty="0">
                <a:effectLst/>
              </a:rPr>
              <a:t>46th SEFI, 2018 Conference Procedings</a:t>
            </a:r>
            <a:r>
              <a:rPr lang="da-DK" dirty="0">
                <a:effectLst/>
              </a:rPr>
              <a:t>. </a:t>
            </a:r>
            <a:r>
              <a:rPr lang="da-DK" dirty="0">
                <a:effectLst/>
                <a:hlinkClick r:id="rId3"/>
              </a:rPr>
              <a:t>http://www.sefi2018.eu/</a:t>
            </a:r>
            <a:endParaRPr lang="da-DK" dirty="0">
              <a:effectLst/>
            </a:endParaRPr>
          </a:p>
          <a:p>
            <a:r>
              <a:rPr lang="da-DK" dirty="0">
                <a:effectLst/>
              </a:rPr>
              <a:t>Davidsen, J., Ryberg, T., &amp; Bernhard, J. (2020). ‘Everything comes together’: Students’ collaborative development of a professional dialogic practice in architecture and design education. </a:t>
            </a:r>
            <a:r>
              <a:rPr lang="da-DK" i="1" dirty="0">
                <a:effectLst/>
              </a:rPr>
              <a:t>Thinking Skills and Creativity</a:t>
            </a:r>
            <a:r>
              <a:rPr lang="da-DK" dirty="0">
                <a:effectLst/>
              </a:rPr>
              <a:t>, </a:t>
            </a:r>
            <a:r>
              <a:rPr lang="da-DK" i="1" dirty="0">
                <a:effectLst/>
              </a:rPr>
              <a:t>37</a:t>
            </a:r>
            <a:r>
              <a:rPr lang="da-DK" dirty="0">
                <a:effectLst/>
              </a:rPr>
              <a:t>, 100678. </a:t>
            </a:r>
            <a:r>
              <a:rPr lang="da-DK" dirty="0">
                <a:effectLst/>
                <a:hlinkClick r:id="rId4"/>
              </a:rPr>
              <a:t>https://doi.org/10.1016/j.tsc.2020.100678</a:t>
            </a:r>
            <a:endParaRPr lang="da-DK" dirty="0">
              <a:effectLst/>
            </a:endParaRPr>
          </a:p>
          <a:p>
            <a:r>
              <a:rPr lang="da-DK" dirty="0">
                <a:effectLst/>
              </a:rPr>
              <a:t>Ryberg, T., Davidsen, J., Bernhard, J., &amp; Larsen, M. C. (2021). Ecotones: A Conceptual Contribution to Postdigital Thinking. </a:t>
            </a:r>
            <a:r>
              <a:rPr lang="da-DK" i="1" dirty="0">
                <a:effectLst/>
              </a:rPr>
              <a:t>Postdigital Science and Education</a:t>
            </a:r>
            <a:r>
              <a:rPr lang="da-DK" dirty="0">
                <a:effectLst/>
              </a:rPr>
              <a:t>, </a:t>
            </a:r>
            <a:r>
              <a:rPr lang="da-DK" i="1" dirty="0">
                <a:effectLst/>
              </a:rPr>
              <a:t>3</a:t>
            </a:r>
            <a:r>
              <a:rPr lang="da-DK" dirty="0">
                <a:effectLst/>
              </a:rPr>
              <a:t>(2), 407–424. </a:t>
            </a:r>
            <a:r>
              <a:rPr lang="da-DK" dirty="0">
                <a:effectLst/>
                <a:hlinkClick r:id="rId5"/>
              </a:rPr>
              <a:t>https://doi.org/10.1007/s42438-020-00213-5</a:t>
            </a:r>
            <a:endParaRPr lang="da-DK" dirty="0">
              <a:effectLst/>
            </a:endParaRPr>
          </a:p>
          <a:p>
            <a:r>
              <a:rPr lang="da-DK" dirty="0">
                <a:effectLst/>
              </a:rPr>
              <a:t>Ryberg, T., Davidsen, J. G., &amp; Bernhard, J. (2019). Knowledge forms in students’ collaborative work—PBL as a design for transfer. In N. B. Dohn, S. B. Hansen, &amp; J. J. Hansen (Eds.), </a:t>
            </a:r>
            <a:r>
              <a:rPr lang="da-DK" i="1" dirty="0">
                <a:effectLst/>
              </a:rPr>
              <a:t>Designing for Situated Knowledge Transformation</a:t>
            </a:r>
            <a:r>
              <a:rPr lang="da-DK" dirty="0">
                <a:effectLst/>
              </a:rPr>
              <a:t> (pp. 127–144). Routledge.</a:t>
            </a:r>
          </a:p>
          <a:p>
            <a:pPr marL="0" indent="0">
              <a:buNone/>
            </a:pPr>
            <a:r>
              <a:rPr lang="da-DK" b="1" dirty="0"/>
              <a:t>BigVideo publications</a:t>
            </a:r>
          </a:p>
          <a:p>
            <a:r>
              <a:rPr lang="da-DK" dirty="0">
                <a:effectLst/>
              </a:rPr>
              <a:t>McIlvenny, P. B. (2018). Inhabiting spatial video and audio data: Towards a scenographic turn in the analysis of social interaction. </a:t>
            </a:r>
            <a:r>
              <a:rPr lang="da-DK" i="1" dirty="0">
                <a:effectLst/>
              </a:rPr>
              <a:t>Social Interaction. Video-Based Studies of Human Sociality</a:t>
            </a:r>
            <a:r>
              <a:rPr lang="da-DK" dirty="0">
                <a:effectLst/>
              </a:rPr>
              <a:t>, </a:t>
            </a:r>
            <a:r>
              <a:rPr lang="da-DK" i="1" dirty="0">
                <a:effectLst/>
              </a:rPr>
              <a:t>2</a:t>
            </a:r>
            <a:r>
              <a:rPr lang="da-DK" dirty="0">
                <a:effectLst/>
              </a:rPr>
              <a:t>(1). </a:t>
            </a:r>
            <a:r>
              <a:rPr lang="da-DK" dirty="0">
                <a:effectLst/>
                <a:hlinkClick r:id="rId6"/>
              </a:rPr>
              <a:t>https://doi.org/10.7146/si.v2i1.110409</a:t>
            </a:r>
            <a:endParaRPr lang="da-DK" dirty="0">
              <a:effectLst/>
            </a:endParaRPr>
          </a:p>
          <a:p>
            <a:r>
              <a:rPr lang="da-DK" dirty="0">
                <a:effectLst/>
              </a:rPr>
              <a:t>McIlvenny, P. B. (2020). The future of ‘video’ in video-based qualitative research is not ‘dumb’ flat pixels! Exploring volumetric performance capture and immersive performative replay. </a:t>
            </a:r>
            <a:r>
              <a:rPr lang="da-DK" i="1" dirty="0">
                <a:effectLst/>
              </a:rPr>
              <a:t>Qualitative Research</a:t>
            </a:r>
            <a:r>
              <a:rPr lang="da-DK" dirty="0">
                <a:effectLst/>
              </a:rPr>
              <a:t>, 146879412090546. </a:t>
            </a:r>
            <a:r>
              <a:rPr lang="da-DK" dirty="0">
                <a:effectLst/>
                <a:hlinkClick r:id="rId7"/>
              </a:rPr>
              <a:t>https://doi.org/10.1177/1468794120905460</a:t>
            </a:r>
            <a:endParaRPr lang="da-DK" dirty="0">
              <a:effectLst/>
            </a:endParaRPr>
          </a:p>
          <a:p>
            <a:r>
              <a:rPr lang="da-DK" dirty="0">
                <a:effectLst/>
              </a:rPr>
              <a:t>McIlvenny, P. B., &amp; Davidsen, J. (2017). A Big Video Manifesto: Re-sensing Video and Audio. </a:t>
            </a:r>
            <a:r>
              <a:rPr lang="da-DK" i="1" dirty="0">
                <a:effectLst/>
              </a:rPr>
              <a:t>Nordicom Information</a:t>
            </a:r>
            <a:r>
              <a:rPr lang="da-DK" dirty="0">
                <a:effectLst/>
              </a:rPr>
              <a:t>, </a:t>
            </a:r>
            <a:r>
              <a:rPr lang="da-DK" i="1" dirty="0">
                <a:effectLst/>
              </a:rPr>
              <a:t>39</a:t>
            </a:r>
            <a:r>
              <a:rPr lang="da-DK" dirty="0">
                <a:effectLst/>
              </a:rPr>
              <a:t>(2), 15–21.</a:t>
            </a:r>
          </a:p>
          <a:p>
            <a:pPr marL="0" indent="0">
              <a:buNone/>
            </a:pPr>
            <a:endParaRPr lang="da-DK" dirty="0">
              <a:effectLst/>
            </a:endParaRPr>
          </a:p>
          <a:p>
            <a:pPr marL="0" indent="0">
              <a:buNone/>
            </a:pPr>
            <a:endParaRPr lang="da-DK" dirty="0"/>
          </a:p>
        </p:txBody>
      </p:sp>
    </p:spTree>
    <p:extLst>
      <p:ext uri="{BB962C8B-B14F-4D97-AF65-F5344CB8AC3E}">
        <p14:creationId xmlns:p14="http://schemas.microsoft.com/office/powerpoint/2010/main" val="3810036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noChangeArrowheads="1"/>
          </p:cNvSpPr>
          <p:nvPr>
            <p:ph type="title"/>
          </p:nvPr>
        </p:nvSpPr>
        <p:spPr/>
        <p:txBody>
          <a:bodyPr/>
          <a:lstStyle/>
          <a:p>
            <a:r>
              <a:rPr lang="en-US" altLang="da-DK" dirty="0" smtClean="0"/>
              <a:t>DIGHUMLAB’s vision</a:t>
            </a:r>
          </a:p>
        </p:txBody>
      </p:sp>
      <p:sp>
        <p:nvSpPr>
          <p:cNvPr id="6" name="Content Placeholder 5">
            <a:extLst>
              <a:ext uri="{FF2B5EF4-FFF2-40B4-BE49-F238E27FC236}">
                <a16:creationId xmlns:a16="http://schemas.microsoft.com/office/drawing/2014/main" id="{203B072D-01EA-494B-94AE-77293543B02D}"/>
              </a:ext>
            </a:extLst>
          </p:cNvPr>
          <p:cNvSpPr>
            <a:spLocks noGrp="1"/>
          </p:cNvSpPr>
          <p:nvPr>
            <p:ph idx="1"/>
          </p:nvPr>
        </p:nvSpPr>
        <p:spPr/>
        <p:txBody>
          <a:bodyPr>
            <a:normAutofit/>
          </a:bodyPr>
          <a:lstStyle/>
          <a:p>
            <a:pPr>
              <a:defRPr/>
            </a:pPr>
            <a:r>
              <a:rPr lang="en-NZ" dirty="0"/>
              <a:t>rejuvenate fields of research within the humanities and social sciences</a:t>
            </a:r>
          </a:p>
          <a:p>
            <a:pPr lvl="1">
              <a:defRPr/>
            </a:pPr>
            <a:r>
              <a:rPr lang="en-NZ" dirty="0"/>
              <a:t>through broad access to digital sources and research data</a:t>
            </a:r>
          </a:p>
          <a:p>
            <a:pPr lvl="1">
              <a:defRPr/>
            </a:pPr>
            <a:r>
              <a:rPr lang="en-NZ" dirty="0"/>
              <a:t>through development of software-supported analysis methods</a:t>
            </a:r>
          </a:p>
          <a:p>
            <a:pPr lvl="1">
              <a:defRPr/>
            </a:pPr>
            <a:r>
              <a:rPr lang="en-NZ" dirty="0"/>
              <a:t>through collaborative forms of work and new research concepts</a:t>
            </a:r>
          </a:p>
          <a:p>
            <a:pPr lvl="1">
              <a:defRPr/>
            </a:pPr>
            <a:r>
              <a:rPr lang="en-NZ" dirty="0"/>
              <a:t>through internationalisation of classic specialist research skills and emerging interdisciplinary fields of research.</a:t>
            </a:r>
          </a:p>
          <a:p>
            <a:pPr>
              <a:defRPr/>
            </a:pPr>
            <a:r>
              <a:rPr lang="en-NZ" dirty="0"/>
              <a:t>DIGHUMLAB will enhance and facilitate Digital Humanities in Danish research, thereby contributing to greater interdisciplinary cooperation, widespread knowledge transfer and global orientation and increased internationalisation of both research and education.</a:t>
            </a:r>
          </a:p>
        </p:txBody>
      </p:sp>
    </p:spTree>
    <p:extLst>
      <p:ext uri="{BB962C8B-B14F-4D97-AF65-F5344CB8AC3E}">
        <p14:creationId xmlns:p14="http://schemas.microsoft.com/office/powerpoint/2010/main" val="3328656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p:txBody>
          <a:bodyPr/>
          <a:lstStyle/>
          <a:p>
            <a:r>
              <a:rPr lang="da-DK" altLang="da-DK" dirty="0" smtClean="0"/>
              <a:t>DIGHUMLAB Original </a:t>
            </a:r>
            <a:r>
              <a:rPr lang="da-DK" altLang="da-DK" dirty="0" err="1" smtClean="0"/>
              <a:t>Themes</a:t>
            </a:r>
            <a:endParaRPr lang="da-DK" altLang="da-DK" dirty="0" smtClean="0"/>
          </a:p>
        </p:txBody>
      </p:sp>
      <p:sp>
        <p:nvSpPr>
          <p:cNvPr id="3" name="Content Placeholder 2">
            <a:extLst>
              <a:ext uri="{FF2B5EF4-FFF2-40B4-BE49-F238E27FC236}">
                <a16:creationId xmlns:a16="http://schemas.microsoft.com/office/drawing/2014/main" id="{639AC678-0877-4FD3-919B-013D9D761986}"/>
              </a:ext>
            </a:extLst>
          </p:cNvPr>
          <p:cNvSpPr>
            <a:spLocks noGrp="1"/>
          </p:cNvSpPr>
          <p:nvPr>
            <p:ph idx="1"/>
          </p:nvPr>
        </p:nvSpPr>
        <p:spPr>
          <a:xfrm>
            <a:off x="297319" y="2032831"/>
            <a:ext cx="10692309" cy="3722840"/>
          </a:xfrm>
        </p:spPr>
        <p:txBody>
          <a:bodyPr>
            <a:normAutofit/>
          </a:bodyPr>
          <a:lstStyle/>
          <a:p>
            <a:pPr lvl="1">
              <a:defRPr/>
            </a:pPr>
            <a:r>
              <a:rPr lang="en-GB" dirty="0"/>
              <a:t>Theme 1: Language-based materials and tools, CLARIN, see </a:t>
            </a:r>
            <a:r>
              <a:rPr lang="en-GB" dirty="0">
                <a:hlinkClick r:id="rId2"/>
              </a:rPr>
              <a:t>http://clarin.dk</a:t>
            </a:r>
            <a:r>
              <a:rPr lang="en-GB" dirty="0"/>
              <a:t> </a:t>
            </a:r>
          </a:p>
          <a:p>
            <a:pPr lvl="1">
              <a:defRPr/>
            </a:pPr>
            <a:r>
              <a:rPr lang="en-GB" dirty="0"/>
              <a:t>Theme 2a: </a:t>
            </a:r>
            <a:r>
              <a:rPr lang="en-GB" dirty="0" err="1"/>
              <a:t>Mediatools</a:t>
            </a:r>
            <a:r>
              <a:rPr lang="en-GB" dirty="0"/>
              <a:t> (the Net Archive, Net Lab) (AU, state and royal library) and</a:t>
            </a:r>
            <a:r>
              <a:rPr lang="da-DK" dirty="0"/>
              <a:t>,</a:t>
            </a:r>
            <a:r>
              <a:rPr lang="en-SG" dirty="0">
                <a:hlinkClick r:id="rId3"/>
              </a:rPr>
              <a:t> http://www.netlab.dk/</a:t>
            </a:r>
            <a:r>
              <a:rPr lang="en-SG" dirty="0"/>
              <a:t> - </a:t>
            </a:r>
            <a:r>
              <a:rPr lang="en-SG" dirty="0">
                <a:hlinkClick r:id="rId4"/>
              </a:rPr>
              <a:t>http://netarkivet.dk/</a:t>
            </a:r>
            <a:r>
              <a:rPr lang="en-SG" dirty="0"/>
              <a:t> </a:t>
            </a:r>
          </a:p>
          <a:p>
            <a:pPr lvl="1">
              <a:defRPr/>
            </a:pPr>
            <a:r>
              <a:rPr lang="en-SG" dirty="0"/>
              <a:t>Theme 2b: </a:t>
            </a:r>
            <a:r>
              <a:rPr lang="en-SG" dirty="0" err="1"/>
              <a:t>Mediatools</a:t>
            </a:r>
            <a:r>
              <a:rPr lang="en-SG" dirty="0"/>
              <a:t> (LARM.fm) </a:t>
            </a:r>
            <a:r>
              <a:rPr lang="en-GB" dirty="0"/>
              <a:t>Developing tools for searching, annotating and enriching audio and visual media (AU + others, state and royal library)</a:t>
            </a:r>
            <a:r>
              <a:rPr lang="en-SG" dirty="0"/>
              <a:t> - </a:t>
            </a:r>
            <a:r>
              <a:rPr lang="en-SG" dirty="0">
                <a:hlinkClick r:id="rId5"/>
              </a:rPr>
              <a:t>http://larm.fm/</a:t>
            </a:r>
            <a:endParaRPr lang="en-US" dirty="0"/>
          </a:p>
          <a:p>
            <a:pPr lvl="1">
              <a:defRPr/>
            </a:pPr>
            <a:r>
              <a:rPr lang="en-GB" dirty="0"/>
              <a:t>Theme 3: Interaction and Design Studios, AAU and SDU – experimental labs (</a:t>
            </a:r>
            <a:r>
              <a:rPr lang="en-GB" dirty="0">
                <a:hlinkClick r:id="rId6"/>
              </a:rPr>
              <a:t>www.vila.aau.dk</a:t>
            </a:r>
            <a:r>
              <a:rPr lang="en-GB" dirty="0"/>
              <a:t> | </a:t>
            </a:r>
            <a:r>
              <a:rPr lang="en-GB" dirty="0">
                <a:hlinkClick r:id="rId7"/>
              </a:rPr>
              <a:t>www.bigvideo.aau.dk</a:t>
            </a:r>
            <a:r>
              <a:rPr lang="en-GB" dirty="0"/>
              <a:t>)</a:t>
            </a:r>
          </a:p>
          <a:p>
            <a:pPr lvl="1">
              <a:defRPr/>
            </a:pPr>
            <a:endParaRPr lang="en-GB" dirty="0"/>
          </a:p>
          <a:p>
            <a:pPr lvl="1">
              <a:defRPr/>
            </a:pPr>
            <a:endParaRPr lang="en-GB" dirty="0"/>
          </a:p>
          <a:p>
            <a:pPr lvl="1">
              <a:defRPr/>
            </a:pPr>
            <a:r>
              <a:rPr lang="da-DK" altLang="da-DK" dirty="0">
                <a:hlinkClick r:id="rId8"/>
              </a:rPr>
              <a:t>www.dighumlab.org</a:t>
            </a:r>
            <a:r>
              <a:rPr lang="da-DK" altLang="da-DK" dirty="0"/>
              <a:t> </a:t>
            </a:r>
            <a:endParaRPr lang="en-GB" dirty="0"/>
          </a:p>
          <a:p>
            <a:pPr marL="0" indent="0">
              <a:buNone/>
              <a:defRPr/>
            </a:pPr>
            <a:endParaRPr lang="en-GB" dirty="0"/>
          </a:p>
        </p:txBody>
      </p:sp>
    </p:spTree>
    <p:extLst>
      <p:ext uri="{BB962C8B-B14F-4D97-AF65-F5344CB8AC3E}">
        <p14:creationId xmlns:p14="http://schemas.microsoft.com/office/powerpoint/2010/main" val="2112930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8B44C0-2EFA-4F42-8BC7-898B4939A495}"/>
              </a:ext>
            </a:extLst>
          </p:cNvPr>
          <p:cNvSpPr>
            <a:spLocks noGrp="1"/>
          </p:cNvSpPr>
          <p:nvPr>
            <p:ph type="title"/>
          </p:nvPr>
        </p:nvSpPr>
        <p:spPr/>
        <p:txBody>
          <a:bodyPr>
            <a:normAutofit/>
          </a:bodyPr>
          <a:lstStyle/>
          <a:p>
            <a:pPr>
              <a:defRPr/>
            </a:pPr>
            <a:r>
              <a:rPr lang="da-DK" dirty="0" err="1"/>
              <a:t>Theme</a:t>
            </a:r>
            <a:r>
              <a:rPr lang="da-DK" dirty="0"/>
              <a:t> 3: </a:t>
            </a:r>
            <a:r>
              <a:rPr lang="da-DK" dirty="0" err="1"/>
              <a:t>Interaction</a:t>
            </a:r>
            <a:r>
              <a:rPr lang="da-DK" dirty="0"/>
              <a:t> and Design Studies (AAU-SDU)</a:t>
            </a:r>
          </a:p>
        </p:txBody>
      </p:sp>
      <p:sp>
        <p:nvSpPr>
          <p:cNvPr id="3" name="Pladsholder til indhold 2">
            <a:extLst>
              <a:ext uri="{FF2B5EF4-FFF2-40B4-BE49-F238E27FC236}">
                <a16:creationId xmlns:a16="http://schemas.microsoft.com/office/drawing/2014/main" id="{D0BC1BD1-466F-421A-8534-0FA95C265E92}"/>
              </a:ext>
            </a:extLst>
          </p:cNvPr>
          <p:cNvSpPr>
            <a:spLocks noGrp="1"/>
          </p:cNvSpPr>
          <p:nvPr>
            <p:ph idx="1"/>
          </p:nvPr>
        </p:nvSpPr>
        <p:spPr>
          <a:xfrm>
            <a:off x="587375" y="2077035"/>
            <a:ext cx="7067550" cy="4525963"/>
          </a:xfrm>
        </p:spPr>
        <p:txBody>
          <a:bodyPr>
            <a:normAutofit/>
          </a:bodyPr>
          <a:lstStyle/>
          <a:p>
            <a:pPr>
              <a:defRPr/>
            </a:pPr>
            <a:r>
              <a:rPr lang="en-GB" dirty="0"/>
              <a:t>a national research infrastructure with a focus on the experimental environments within the humanities</a:t>
            </a:r>
          </a:p>
          <a:p>
            <a:pPr>
              <a:defRPr/>
            </a:pPr>
            <a:r>
              <a:rPr lang="en-GB" dirty="0"/>
              <a:t>incorporating existing labs/infrastructures, and establishing new laboratory facilities</a:t>
            </a:r>
          </a:p>
          <a:p>
            <a:pPr>
              <a:defRPr/>
            </a:pPr>
            <a:r>
              <a:rPr lang="en-GB" dirty="0"/>
              <a:t>Particular focus on interaction between humans and technology</a:t>
            </a:r>
          </a:p>
          <a:p>
            <a:pPr>
              <a:defRPr/>
            </a:pPr>
            <a:r>
              <a:rPr lang="en-GB" dirty="0"/>
              <a:t>Supporting development of investigation protocols and development of and compliance with scientific ethical standards</a:t>
            </a:r>
          </a:p>
          <a:p>
            <a:pPr>
              <a:defRPr/>
            </a:pPr>
            <a:r>
              <a:rPr lang="en-GB" dirty="0"/>
              <a:t>a number of smaller labs - accumulated skills and knowledge are gathered and made available to researchers across the nation</a:t>
            </a:r>
            <a:endParaRPr lang="da-DK" dirty="0"/>
          </a:p>
        </p:txBody>
      </p:sp>
      <p:pic>
        <p:nvPicPr>
          <p:cNvPr id="1026" name="Picture 2" descr="black, model, outline, silhouette, white, cartoon">
            <a:extLst>
              <a:ext uri="{FF2B5EF4-FFF2-40B4-BE49-F238E27FC236}">
                <a16:creationId xmlns:a16="http://schemas.microsoft.com/office/drawing/2014/main" id="{A467A6D5-61F9-463D-BBF3-41A5E0FAA675}"/>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045310" y="3479850"/>
            <a:ext cx="1287894" cy="1281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048BCA98-E0A3-402A-ACF3-3EB0390C21B1}"/>
              </a:ext>
            </a:extLst>
          </p:cNvPr>
          <p:cNvSpPr/>
          <p:nvPr/>
        </p:nvSpPr>
        <p:spPr>
          <a:xfrm>
            <a:off x="8399464" y="4799013"/>
            <a:ext cx="2384425" cy="923330"/>
          </a:xfrm>
          <a:prstGeom prst="rect">
            <a:avLst/>
          </a:prstGeom>
        </p:spPr>
        <p:txBody>
          <a:bodyPr>
            <a:spAutoFit/>
          </a:bodyPr>
          <a:lstStyle/>
          <a:p>
            <a:pPr algn="ctr">
              <a:defRPr/>
            </a:pPr>
            <a:r>
              <a:rPr lang="en-US" dirty="0">
                <a:solidFill>
                  <a:schemeClr val="accent4">
                    <a:lumMod val="50000"/>
                  </a:schemeClr>
                </a:solidFill>
                <a:effectLst>
                  <a:outerShdw blurRad="38100" dist="38100" dir="2700000" algn="tl">
                    <a:srgbClr val="000000">
                      <a:alpha val="43137"/>
                    </a:srgbClr>
                  </a:outerShdw>
                </a:effectLst>
                <a:latin typeface="Arial" charset="0"/>
                <a:ea typeface="ＭＳ Ｐゴシック" pitchFamily="-128" charset="-128"/>
              </a:rPr>
              <a:t>“to boldly go where no (</a:t>
            </a:r>
            <a:r>
              <a:rPr lang="en-US" dirty="0" err="1">
                <a:solidFill>
                  <a:schemeClr val="accent4">
                    <a:lumMod val="50000"/>
                  </a:schemeClr>
                </a:solidFill>
                <a:effectLst>
                  <a:outerShdw blurRad="38100" dist="38100" dir="2700000" algn="tl">
                    <a:srgbClr val="000000">
                      <a:alpha val="43137"/>
                    </a:srgbClr>
                  </a:outerShdw>
                </a:effectLst>
                <a:latin typeface="Arial" charset="0"/>
                <a:ea typeface="ＭＳ Ｐゴシック" pitchFamily="-128" charset="-128"/>
              </a:rPr>
              <a:t>hu</a:t>
            </a:r>
            <a:r>
              <a:rPr lang="en-US" dirty="0">
                <a:solidFill>
                  <a:schemeClr val="accent4">
                    <a:lumMod val="50000"/>
                  </a:schemeClr>
                </a:solidFill>
                <a:effectLst>
                  <a:outerShdw blurRad="38100" dist="38100" dir="2700000" algn="tl">
                    <a:srgbClr val="000000">
                      <a:alpha val="43137"/>
                    </a:srgbClr>
                  </a:outerShdw>
                </a:effectLst>
                <a:latin typeface="Arial" charset="0"/>
                <a:ea typeface="ＭＳ Ｐゴシック" pitchFamily="-128" charset="-128"/>
              </a:rPr>
              <a:t>)man(</a:t>
            </a:r>
            <a:r>
              <a:rPr lang="en-US" dirty="0" err="1">
                <a:solidFill>
                  <a:schemeClr val="accent4">
                    <a:lumMod val="50000"/>
                  </a:schemeClr>
                </a:solidFill>
                <a:effectLst>
                  <a:outerShdw blurRad="38100" dist="38100" dir="2700000" algn="tl">
                    <a:srgbClr val="000000">
                      <a:alpha val="43137"/>
                    </a:srgbClr>
                  </a:outerShdw>
                </a:effectLst>
                <a:latin typeface="Arial" charset="0"/>
                <a:ea typeface="ＭＳ Ｐゴシック" pitchFamily="-128" charset="-128"/>
              </a:rPr>
              <a:t>ist</a:t>
            </a:r>
            <a:r>
              <a:rPr lang="en-US" dirty="0">
                <a:solidFill>
                  <a:schemeClr val="accent4">
                    <a:lumMod val="50000"/>
                  </a:schemeClr>
                </a:solidFill>
                <a:effectLst>
                  <a:outerShdw blurRad="38100" dist="38100" dir="2700000" algn="tl">
                    <a:srgbClr val="000000">
                      <a:alpha val="43137"/>
                    </a:srgbClr>
                  </a:outerShdw>
                </a:effectLst>
                <a:latin typeface="Arial" charset="0"/>
                <a:ea typeface="ＭＳ Ｐゴシック" pitchFamily="-128" charset="-128"/>
              </a:rPr>
              <a:t>) has gone before”</a:t>
            </a:r>
            <a:endParaRPr lang="da-DK" dirty="0">
              <a:solidFill>
                <a:schemeClr val="accent4">
                  <a:lumMod val="50000"/>
                </a:schemeClr>
              </a:solidFill>
              <a:effectLst>
                <a:outerShdw blurRad="38100" dist="38100" dir="2700000" algn="tl">
                  <a:srgbClr val="000000">
                    <a:alpha val="43137"/>
                  </a:srgbClr>
                </a:outerShdw>
              </a:effectLst>
              <a:latin typeface="Arial" charset="0"/>
              <a:ea typeface="ＭＳ Ｐゴシック" pitchFamily="-128" charset="-128"/>
            </a:endParaRPr>
          </a:p>
        </p:txBody>
      </p:sp>
    </p:spTree>
    <p:extLst>
      <p:ext uri="{BB962C8B-B14F-4D97-AF65-F5344CB8AC3E}">
        <p14:creationId xmlns:p14="http://schemas.microsoft.com/office/powerpoint/2010/main" val="4265599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UK" id="{851E99FB-20BB-40C4-9F91-4452A3BCBDA6}" vid="{42B2CFAF-BEE3-4F25-9129-FB56CD5CD7CD}"/>
    </a:ext>
  </a:extLst>
</a:theme>
</file>

<file path=ppt/theme/theme2.xml><?xml version="1.0" encoding="utf-8"?>
<a:theme xmlns:a="http://schemas.openxmlformats.org/drawingml/2006/main" name="AAU PowerPoint - Blue">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UK" id="{851E99FB-20BB-40C4-9F91-4452A3BCBDA6}" vid="{DDD772EF-E3AC-41ED-99DC-A027ACF9AD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A0558F238722E4A87858A261B385A9A" ma:contentTypeVersion="13" ma:contentTypeDescription="Opret et nyt dokument." ma:contentTypeScope="" ma:versionID="2abf82948fea46195f571b62bd0bafdc">
  <xsd:schema xmlns:xsd="http://www.w3.org/2001/XMLSchema" xmlns:xs="http://www.w3.org/2001/XMLSchema" xmlns:p="http://schemas.microsoft.com/office/2006/metadata/properties" xmlns:ns3="5d1b4fd4-c07b-4c84-89e3-bdde29d7bf6f" xmlns:ns4="93de73cf-449c-470b-a45d-fc882adeee99" targetNamespace="http://schemas.microsoft.com/office/2006/metadata/properties" ma:root="true" ma:fieldsID="4481730a10c58cd093c4a404c110923c" ns3:_="" ns4:_="">
    <xsd:import namespace="5d1b4fd4-c07b-4c84-89e3-bdde29d7bf6f"/>
    <xsd:import namespace="93de73cf-449c-470b-a45d-fc882adeee9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b4fd4-c07b-4c84-89e3-bdde29d7bf6f"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element name="SharingHintHash" ma:index="10" nillable="true" ma:displayName="Hashværdi for deling"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de73cf-449c-470b-a45d-fc882adeee9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A1CCA3-9C24-4445-8D69-6A7560161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b4fd4-c07b-4c84-89e3-bdde29d7bf6f"/>
    <ds:schemaRef ds:uri="93de73cf-449c-470b-a45d-fc882adeee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ED49AB-59DE-4FF7-9348-60B6F5ACD27D}">
  <ds:schemaRefs>
    <ds:schemaRef ds:uri="http://schemas.microsoft.com/office/2006/documentManagement/types"/>
    <ds:schemaRef ds:uri="93de73cf-449c-470b-a45d-fc882adeee99"/>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d1b4fd4-c07b-4c84-89e3-bdde29d7bf6f"/>
    <ds:schemaRef ds:uri="http://www.w3.org/XML/1998/namespace"/>
    <ds:schemaRef ds:uri="http://purl.org/dc/terms/"/>
  </ds:schemaRefs>
</ds:datastoreItem>
</file>

<file path=customXml/itemProps3.xml><?xml version="1.0" encoding="utf-8"?>
<ds:datastoreItem xmlns:ds="http://schemas.openxmlformats.org/officeDocument/2006/customXml" ds:itemID="{DB09AFFA-FBAB-43F9-B3E8-292900A833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AAU 16_9 (EN)</Template>
  <TotalTime>1578</TotalTime>
  <Words>5340</Words>
  <Application>Microsoft Office PowerPoint</Application>
  <PresentationFormat>Widescreen</PresentationFormat>
  <Paragraphs>458</Paragraphs>
  <Slides>61</Slides>
  <Notes>5</Notes>
  <HiddenSlides>0</HiddenSlides>
  <MMClips>0</MMClips>
  <ScaleCrop>false</ScaleCrop>
  <HeadingPairs>
    <vt:vector size="8" baseType="variant">
      <vt:variant>
        <vt:lpstr>Benyttede skrifttyper</vt:lpstr>
      </vt:variant>
      <vt:variant>
        <vt:i4>10</vt:i4>
      </vt:variant>
      <vt:variant>
        <vt:lpstr>Tema</vt:lpstr>
      </vt:variant>
      <vt:variant>
        <vt:i4>2</vt:i4>
      </vt:variant>
      <vt:variant>
        <vt:lpstr>Integrerede OLE-servere</vt:lpstr>
      </vt:variant>
      <vt:variant>
        <vt:i4>1</vt:i4>
      </vt:variant>
      <vt:variant>
        <vt:lpstr>Slidetitler</vt:lpstr>
      </vt:variant>
      <vt:variant>
        <vt:i4>61</vt:i4>
      </vt:variant>
    </vt:vector>
  </HeadingPairs>
  <TitlesOfParts>
    <vt:vector size="74" baseType="lpstr">
      <vt:lpstr>ＭＳ Ｐゴシック</vt:lpstr>
      <vt:lpstr>Arial</vt:lpstr>
      <vt:lpstr>Arial Black</vt:lpstr>
      <vt:lpstr>Calibri</vt:lpstr>
      <vt:lpstr>CbfbnbAdvTT3713a231+20</vt:lpstr>
      <vt:lpstr>Gill Sans MT</vt:lpstr>
      <vt:lpstr>JbxvrgAdvTT3713a231</vt:lpstr>
      <vt:lpstr>Montserrat Medium</vt:lpstr>
      <vt:lpstr>Times New Roman</vt:lpstr>
      <vt:lpstr>Wingdings</vt:lpstr>
      <vt:lpstr>AAU PowerPoint</vt:lpstr>
      <vt:lpstr>AAU PowerPoint - Blue</vt:lpstr>
      <vt:lpstr>Image</vt:lpstr>
      <vt:lpstr>  Corona and (Post-) Digital Science </vt:lpstr>
      <vt:lpstr>Bio</vt:lpstr>
      <vt:lpstr>Agenda</vt:lpstr>
      <vt:lpstr>Important note</vt:lpstr>
      <vt:lpstr>How it started</vt:lpstr>
      <vt:lpstr>DIGHUMLAB in brief</vt:lpstr>
      <vt:lpstr>DIGHUMLAB’s vision</vt:lpstr>
      <vt:lpstr>DIGHUMLAB Original Themes</vt:lpstr>
      <vt:lpstr>Theme 3: Interaction and Design Studies (AAU-SDU)</vt:lpstr>
      <vt:lpstr>Infrastructure for research and teaching</vt:lpstr>
      <vt:lpstr>Establishing research infrastructure</vt:lpstr>
      <vt:lpstr>Introducing the Aalborg PBL model </vt:lpstr>
      <vt:lpstr>Aalborg University (AAU)</vt:lpstr>
      <vt:lpstr>The Aalborg PBL model</vt:lpstr>
      <vt:lpstr>The Aalborg PBL-model – in short</vt:lpstr>
      <vt:lpstr>Problem Based Learning – the Process</vt:lpstr>
      <vt:lpstr>PowerPoint-præsentation</vt:lpstr>
      <vt:lpstr>Questions or comments?</vt:lpstr>
      <vt:lpstr>PBL research and video –  Background and interest</vt:lpstr>
      <vt:lpstr>Nomadic work and use of technology</vt:lpstr>
      <vt:lpstr>Nomadic work / Nomadicity</vt:lpstr>
      <vt:lpstr>Nomadic work and nomadicity</vt:lpstr>
      <vt:lpstr>Data collection</vt:lpstr>
      <vt:lpstr>PowerPoint-præsentation</vt:lpstr>
      <vt:lpstr>Orchestration of work phases, spaces and activities</vt:lpstr>
      <vt:lpstr>Orchestration of work phases, spaces and activities</vt:lpstr>
      <vt:lpstr>Orchestration of multiple technologies</vt:lpstr>
      <vt:lpstr>The orchestration of togetherness</vt:lpstr>
      <vt:lpstr>Key messages</vt:lpstr>
      <vt:lpstr>Questions or comments?</vt:lpstr>
      <vt:lpstr>Knowledge forms in students’ collaborative work: PBL as a design for transfer</vt:lpstr>
      <vt:lpstr>Knowledge forms in students’ collaborative work - PBL as a design for transfer</vt:lpstr>
      <vt:lpstr>Exploring two analytic themes: </vt:lpstr>
      <vt:lpstr>Knowledge forms</vt:lpstr>
      <vt:lpstr>More specific context of data</vt:lpstr>
      <vt:lpstr>Epistemic practice – epistemic design games</vt:lpstr>
      <vt:lpstr>Analysis</vt:lpstr>
      <vt:lpstr>Embodiment – the intimacy of talk, gestures and artefacts</vt:lpstr>
      <vt:lpstr>Material, collective history</vt:lpstr>
      <vt:lpstr>Concluding remarks</vt:lpstr>
      <vt:lpstr>Ecotones as an analytic lens to understand students’ work</vt:lpstr>
      <vt:lpstr>Ecotones as analytic lens</vt:lpstr>
      <vt:lpstr>Why Ecotones</vt:lpstr>
      <vt:lpstr>The notion of ecotones</vt:lpstr>
      <vt:lpstr>Characteristics of Ecotones</vt:lpstr>
      <vt:lpstr>Examples from the analysis </vt:lpstr>
      <vt:lpstr>What does it help us do?</vt:lpstr>
      <vt:lpstr>Where it is going (newer developments)</vt:lpstr>
      <vt:lpstr>Connective etnography – understanding hybridity  - Work by Mia Thyrre Sørensen</vt:lpstr>
      <vt:lpstr>PBL collaboration in hybrid learning environment </vt:lpstr>
      <vt:lpstr>Data collection </vt:lpstr>
      <vt:lpstr>PowerPoint-præsentation</vt:lpstr>
      <vt:lpstr>Big Video: 360 video and VR (ava360vr) Work from Jacob Davidsen and Paul McIlvenny </vt:lpstr>
      <vt:lpstr>Video based research</vt:lpstr>
      <vt:lpstr>Visualisations of the concept</vt:lpstr>
      <vt:lpstr>Technological developments</vt:lpstr>
      <vt:lpstr>AVA360VR</vt:lpstr>
      <vt:lpstr>Introducing the data</vt:lpstr>
      <vt:lpstr>Video example of AVA360VR</vt:lpstr>
      <vt:lpstr>Download AVA360VR</vt:lpstr>
      <vt:lpstr>References</vt:lpstr>
    </vt:vector>
  </TitlesOfParts>
  <Company>Aalborg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Thomas Ryberg</dc:creator>
  <cp:lastModifiedBy>Thomas Ryberg</cp:lastModifiedBy>
  <cp:revision>82</cp:revision>
  <cp:lastPrinted>2017-03-09T03:48:56Z</cp:lastPrinted>
  <dcterms:created xsi:type="dcterms:W3CDTF">2021-05-19T13:26:26Z</dcterms:created>
  <dcterms:modified xsi:type="dcterms:W3CDTF">2021-12-09T08:09:31Z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0x0101001A0558F238722E4A87858A261B385A9A</vt:lpwstr>
  </property>
</Properties>
</file>